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9" r:id="rId6"/>
    <p:sldId id="270" r:id="rId7"/>
    <p:sldId id="260" r:id="rId8"/>
    <p:sldId id="261" r:id="rId9"/>
    <p:sldId id="271" r:id="rId10"/>
    <p:sldId id="262" r:id="rId11"/>
    <p:sldId id="272" r:id="rId12"/>
    <p:sldId id="263" r:id="rId13"/>
    <p:sldId id="265" r:id="rId14"/>
    <p:sldId id="266" r:id="rId15"/>
    <p:sldId id="268" r:id="rId1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04" userDrawn="1">
          <p15:clr>
            <a:srgbClr val="A4A3A4"/>
          </p15:clr>
        </p15:guide>
        <p15:guide id="2" pos="597" userDrawn="1">
          <p15:clr>
            <a:srgbClr val="A4A3A4"/>
          </p15:clr>
        </p15:guide>
        <p15:guide id="3" pos="6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100" d="100"/>
          <a:sy n="100" d="100"/>
        </p:scale>
        <p:origin x="636" y="1386"/>
      </p:cViewPr>
      <p:guideLst>
        <p:guide orient="horz" pos="504"/>
        <p:guide pos="597"/>
        <p:guide pos="6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6B224E2-FB1C-DAF4-36B7-DCED6D56B5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14714" y="6485428"/>
            <a:ext cx="3086100" cy="236048"/>
          </a:xfrm>
          <a:prstGeom prst="rect">
            <a:avLst/>
          </a:prstGeom>
        </p:spPr>
        <p:txBody>
          <a:bodyPr/>
          <a:lstStyle>
            <a:lvl1pPr algn="ct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de-DE" dirty="0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559DCCE6-F482-3101-67A1-ED11A2AAAA5A}"/>
              </a:ext>
            </a:extLst>
          </p:cNvPr>
          <p:cNvCxnSpPr/>
          <p:nvPr userDrawn="1"/>
        </p:nvCxnSpPr>
        <p:spPr>
          <a:xfrm flipV="1">
            <a:off x="323528" y="7447"/>
            <a:ext cx="0" cy="6850553"/>
          </a:xfrm>
          <a:prstGeom prst="line">
            <a:avLst/>
          </a:prstGeom>
          <a:ln>
            <a:solidFill>
              <a:srgbClr val="EE7F0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 Box 16">
            <a:extLst>
              <a:ext uri="{FF2B5EF4-FFF2-40B4-BE49-F238E27FC236}">
                <a16:creationId xmlns:a16="http://schemas.microsoft.com/office/drawing/2014/main" id="{19A7CCBC-715C-F3CF-A38B-A9F7738CE7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" y="6556924"/>
            <a:ext cx="323528" cy="184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>
              <a:spcBef>
                <a:spcPct val="50000"/>
              </a:spcBef>
              <a:defRPr/>
            </a:pP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igus</a:t>
            </a:r>
            <a:r>
              <a:rPr lang="de-DE" sz="750" baseline="30000" dirty="0">
                <a:solidFill>
                  <a:schemeClr val="bg2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®</a:t>
            </a: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Text Box 16">
            <a:extLst>
              <a:ext uri="{FF2B5EF4-FFF2-40B4-BE49-F238E27FC236}">
                <a16:creationId xmlns:a16="http://schemas.microsoft.com/office/drawing/2014/main" id="{C4C50DBA-7EB7-1EAD-8A8B-90F9635C5F7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921950" y="6561746"/>
            <a:ext cx="2016249" cy="112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igus </a:t>
            </a:r>
            <a:r>
              <a:rPr lang="de-DE" sz="75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</a:t>
            </a: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75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academy</a:t>
            </a:r>
            <a:endParaRPr lang="de-DE" sz="75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spcBef>
                <a:spcPct val="50000"/>
              </a:spcBef>
              <a:defRPr/>
            </a:pPr>
            <a:endParaRPr lang="de-DE" sz="750" baseline="0" dirty="0">
              <a:solidFill>
                <a:schemeClr val="bg2"/>
              </a:solidFill>
              <a:latin typeface="Arial" panose="020B0604020202020204" pitchFamily="34" charset="0"/>
              <a:ea typeface="Apex New Light" panose="02010600040501010103" pitchFamily="50" charset="0"/>
              <a:cs typeface="Arial" panose="020B060402020202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DE64CD0F-0413-BAFD-E008-79A6F3E0A1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3086" y="122107"/>
            <a:ext cx="1104795" cy="570591"/>
          </a:xfrm>
          <a:prstGeom prst="rect">
            <a:avLst/>
          </a:prstGeom>
        </p:spPr>
      </p:pic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04B10F6B-816E-4AD8-4F47-DF3C5E3F500A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6485428"/>
            <a:ext cx="12192000" cy="0"/>
          </a:xfrm>
          <a:prstGeom prst="line">
            <a:avLst/>
          </a:prstGeom>
          <a:ln>
            <a:solidFill>
              <a:srgbClr val="EE7F01">
                <a:alpha val="90000"/>
              </a:srgb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801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E341A0-A4C5-2391-5751-63DA01157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668C358-ABDB-7FD9-BE06-63A680F0A2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75175D9-E177-1C78-57B7-485CC1D885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F4493E5-8AD0-41E4-618B-1D5251C43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5680863-EA1C-4BB7-CFD1-E81A1B1FF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3430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CA07724-6165-76C2-5A07-9043B7E500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BCCC57C-AE46-1E92-E162-04CDEEE239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D6D075C-8FF4-E706-4E30-9D5424FFFB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EA5A037-EFFA-39B2-9F4C-FAFF0A535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C28E64E-091F-88C5-138C-D850E2CAE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3921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FDEC82-A473-E0F4-25A9-533429E75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F9761A2-1CEC-9BBD-087F-16F34AD199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ECAA957-C3CC-7343-61EB-0146F70C88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8E6F83-8C62-CAA9-5843-35DF26763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421C2A-9AA0-2874-8815-D3BA362CF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1240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AEA344-7C8D-6DEC-9EDD-4CD642D08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451CB79-21E1-EDE3-8AA5-48E105B3A4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F5D2F70-460B-311C-C18F-95AD465CB2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9E1425D-AC8A-F9F9-2B11-584FF12F9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8D42097-1A19-E3A7-A589-ED5C75651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066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0CAFE9-B90C-9A8D-F9A3-A62CF1649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8180C14-C274-851D-B945-E50017547C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48775C0-5046-B5E3-CFF1-CC6A720D1F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D79967C-B0C1-53AE-7BAD-EFAAFF678A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3CFBAFD-6B0C-2791-F255-1C71C79B8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353E6EF-2E72-CD20-7A7B-4C4E01B76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7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5A60B4-646C-93E9-164C-8AFE7F6AC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0CC5F14-A02F-4B8B-83D0-580B21C236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3F8A682-2853-A03E-045C-5E3430DBC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0BB546B-D113-84C2-E613-98045BA26A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CC1EADF1-EA06-B78F-BC87-AEB721981B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FF58173-5560-C10E-B227-87FE99878E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A8449BF-6578-3B67-D42C-FDB77A2EA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57D800E-6FB8-3245-FA03-C5991B46B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8728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026CE6-8F67-9A72-3527-BC81D41F4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5E665D7-492B-A36D-DF97-BF66936EF1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DC26288-4F77-4E71-71D3-2D28664FA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0450E1C-3813-2A06-ACE6-1281A869D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9612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2117653-0822-9F5A-C436-9C554CBAF9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56F599F-13FB-FC37-8B60-39A0BEF6B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B1AB06F-6C1C-EDB1-1D86-6C59A3E2B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2088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1363E0-3E34-6FA0-7ACD-0AF4F111B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06592CF-72AB-79F3-275F-8A8CC7318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76C82FF-9B15-74DE-D00F-770E3B9BF5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D8E19BD-BA1C-C419-E5D8-0ACFE593B7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9EA23E6-99F9-2714-B456-FA2846F2B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4F2A217-08F2-0257-FEBB-4501E0DCE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2914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8348AF-DF58-AA5F-E317-A2638CEB5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F7869CA-ED0C-4625-E5DB-D07975F586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BEA8545-8584-0215-E095-422677DD90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6E041FC-A441-AE91-9AB5-5796FF4C5A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6FB08D9-98E4-1310-333B-B56888EAF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6D11ED2-8AB2-F7FA-97DE-C782A62A0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5042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0409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m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tm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tmp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>
            <a:extLst>
              <a:ext uri="{FF2B5EF4-FFF2-40B4-BE49-F238E27FC236}">
                <a16:creationId xmlns:a16="http://schemas.microsoft.com/office/drawing/2014/main" id="{E0FF1773-B52C-4839-4A5E-07D8680F3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B2DDFF77-CA69-BC34-A169-D06898B2C97B}"/>
              </a:ext>
            </a:extLst>
          </p:cNvPr>
          <p:cNvSpPr txBox="1">
            <a:spLocks/>
          </p:cNvSpPr>
          <p:nvPr/>
        </p:nvSpPr>
        <p:spPr>
          <a:xfrm>
            <a:off x="333742" y="4439595"/>
            <a:ext cx="90908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 1 – Block 1 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8FD39EFB-F67B-7D3E-C9DF-F2BE8F326C23}"/>
              </a:ext>
            </a:extLst>
          </p:cNvPr>
          <p:cNvSpPr txBox="1"/>
          <p:nvPr/>
        </p:nvSpPr>
        <p:spPr>
          <a:xfrm>
            <a:off x="333742" y="5928429"/>
            <a:ext cx="6242904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Projektierung und Support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95B4F5A8-0CF3-2C92-8BAE-2000E245B408}"/>
              </a:ext>
            </a:extLst>
          </p:cNvPr>
          <p:cNvSpPr/>
          <p:nvPr/>
        </p:nvSpPr>
        <p:spPr>
          <a:xfrm>
            <a:off x="11532168" y="5641181"/>
            <a:ext cx="466725" cy="4667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DA5C064A-3B04-0A86-BCA6-DC8309F7AABD}"/>
              </a:ext>
            </a:extLst>
          </p:cNvPr>
          <p:cNvSpPr/>
          <p:nvPr/>
        </p:nvSpPr>
        <p:spPr>
          <a:xfrm>
            <a:off x="11532168" y="6207918"/>
            <a:ext cx="466725" cy="466725"/>
          </a:xfrm>
          <a:prstGeom prst="ellipse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6FBA6439-6E87-6EA7-3EA5-94A4F4D8C25D}"/>
              </a:ext>
            </a:extLst>
          </p:cNvPr>
          <p:cNvSpPr/>
          <p:nvPr/>
        </p:nvSpPr>
        <p:spPr>
          <a:xfrm>
            <a:off x="11532168" y="5064919"/>
            <a:ext cx="466725" cy="4667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3146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3944177-3CEA-A571-2B9D-C1E21D87FB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303" y="1479062"/>
            <a:ext cx="6101619" cy="4701508"/>
          </a:xfrm>
          <a:prstGeom prst="rect">
            <a:avLst/>
          </a:prstGeom>
        </p:spPr>
      </p:pic>
      <p:sp>
        <p:nvSpPr>
          <p:cNvPr id="5" name="Legende: mit Linie mit Akzentuierungsbalken 4">
            <a:extLst>
              <a:ext uri="{FF2B5EF4-FFF2-40B4-BE49-F238E27FC236}">
                <a16:creationId xmlns:a16="http://schemas.microsoft.com/office/drawing/2014/main" id="{49DEE531-88A9-BDF8-5C46-340FCAAB874A}"/>
              </a:ext>
            </a:extLst>
          </p:cNvPr>
          <p:cNvSpPr/>
          <p:nvPr/>
        </p:nvSpPr>
        <p:spPr>
          <a:xfrm>
            <a:off x="8811434" y="5242831"/>
            <a:ext cx="1080000" cy="261436"/>
          </a:xfrm>
          <a:prstGeom prst="accentCallout1">
            <a:avLst>
              <a:gd name="adj1" fmla="val 18750"/>
              <a:gd name="adj2" fmla="val -8333"/>
              <a:gd name="adj3" fmla="val -82212"/>
              <a:gd name="adj4" fmla="val -26703"/>
            </a:avLst>
          </a:prstGeom>
          <a:solidFill>
            <a:srgbClr val="EE7F01"/>
          </a:solidFill>
          <a:ln w="12700"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Fuß / Basis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4BBC69F-CBFD-369A-758B-10D6801FBCE9}"/>
              </a:ext>
            </a:extLst>
          </p:cNvPr>
          <p:cNvSpPr txBox="1">
            <a:spLocks/>
          </p:cNvSpPr>
          <p:nvPr/>
        </p:nvSpPr>
        <p:spPr>
          <a:xfrm>
            <a:off x="816821" y="677430"/>
            <a:ext cx="8820472" cy="128586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Bewegen der Achsen </a:t>
            </a:r>
            <a:endParaRPr lang="en-US" sz="3600" b="1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C513AC-F3CA-7B5A-D99B-BDEE8FC047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38" y="1616751"/>
            <a:ext cx="1328737" cy="1833656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B28A52E7-EFC2-FDE4-6EF4-FB7ABB472CF5}"/>
              </a:ext>
            </a:extLst>
          </p:cNvPr>
          <p:cNvSpPr/>
          <p:nvPr/>
        </p:nvSpPr>
        <p:spPr>
          <a:xfrm>
            <a:off x="955998" y="3993348"/>
            <a:ext cx="1874251" cy="1449477"/>
          </a:xfrm>
          <a:prstGeom prst="rect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sz="16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Achsen fangen </a:t>
            </a:r>
            <a:br>
              <a:rPr lang="de-DE" sz="16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6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in der Basis an, gehen bis zur Hand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35D22C9A-B612-7533-7E38-CFF094926C21}"/>
              </a:ext>
            </a:extLst>
          </p:cNvPr>
          <p:cNvSpPr/>
          <p:nvPr/>
        </p:nvSpPr>
        <p:spPr>
          <a:xfrm>
            <a:off x="947738" y="5564820"/>
            <a:ext cx="1882511" cy="615750"/>
          </a:xfrm>
          <a:prstGeom prst="rect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sz="16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robolink-Arm: </a:t>
            </a:r>
            <a:br>
              <a:rPr lang="de-DE" sz="16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6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5 Achsen</a:t>
            </a:r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F661D63E-D3C4-F2DA-7BAC-357AFBA551FA}"/>
              </a:ext>
            </a:extLst>
          </p:cNvPr>
          <p:cNvGrpSpPr/>
          <p:nvPr/>
        </p:nvGrpSpPr>
        <p:grpSpPr>
          <a:xfrm>
            <a:off x="7690388" y="5010309"/>
            <a:ext cx="4219574" cy="1170261"/>
            <a:chOff x="7267576" y="4797151"/>
            <a:chExt cx="4219574" cy="1170261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05244DE0-07A7-AD52-9098-272FB5E68148}"/>
                </a:ext>
              </a:extLst>
            </p:cNvPr>
            <p:cNvSpPr/>
            <p:nvPr/>
          </p:nvSpPr>
          <p:spPr>
            <a:xfrm>
              <a:off x="8309910" y="4797151"/>
              <a:ext cx="3177240" cy="1170261"/>
            </a:xfrm>
            <a:prstGeom prst="rect">
              <a:avLst/>
            </a:prstGeom>
            <a:solidFill>
              <a:srgbClr val="ED7D31"/>
            </a:solidFill>
            <a:ln>
              <a:solidFill>
                <a:srgbClr val="ED7D3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de-DE" sz="1600" dirty="0">
                  <a:solidFill>
                    <a:schemeClr val="bg1"/>
                  </a:solidFill>
                  <a:latin typeface="Arial" panose="020B0604020202020204" pitchFamily="34" charset="0"/>
                  <a:ea typeface="Apex New Book" panose="02010600040501010103" pitchFamily="50" charset="0"/>
                  <a:cs typeface="Arial" panose="020B0604020202020204" pitchFamily="34" charset="0"/>
                </a:rPr>
                <a:t>Drehrichtung der Achsen: Mathematisch positiv nach der Rechte-Hand-Regel</a:t>
              </a:r>
            </a:p>
          </p:txBody>
        </p:sp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0EC6F883-D33D-945B-8A5F-CCCCA8A278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67576" y="4824212"/>
              <a:ext cx="1171292" cy="1118797"/>
            </a:xfrm>
            <a:prstGeom prst="roundRect">
              <a:avLst>
                <a:gd name="adj" fmla="val 8594"/>
              </a:avLst>
            </a:prstGeom>
            <a:solidFill>
              <a:srgbClr val="ED7D31"/>
            </a:solidFill>
            <a:ln w="31750">
              <a:solidFill>
                <a:srgbClr val="ED7D31"/>
              </a:solidFill>
            </a:ln>
            <a:effectLst/>
          </p:spPr>
        </p:pic>
      </p:grpSp>
      <p:sp>
        <p:nvSpPr>
          <p:cNvPr id="19" name="Ellipse 18">
            <a:extLst>
              <a:ext uri="{FF2B5EF4-FFF2-40B4-BE49-F238E27FC236}">
                <a16:creationId xmlns:a16="http://schemas.microsoft.com/office/drawing/2014/main" id="{2666C8A7-6C42-C647-8E82-266B1D5E39FF}"/>
              </a:ext>
            </a:extLst>
          </p:cNvPr>
          <p:cNvSpPr>
            <a:spLocks noChangeAspect="1"/>
          </p:cNvSpPr>
          <p:nvPr/>
        </p:nvSpPr>
        <p:spPr>
          <a:xfrm>
            <a:off x="3006191" y="4380003"/>
            <a:ext cx="487136" cy="487136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2C2920A8-9E3A-7BAC-918C-7AC139791C80}"/>
              </a:ext>
            </a:extLst>
          </p:cNvPr>
          <p:cNvSpPr>
            <a:spLocks noChangeAspect="1"/>
          </p:cNvSpPr>
          <p:nvPr/>
        </p:nvSpPr>
        <p:spPr>
          <a:xfrm>
            <a:off x="3249759" y="3091235"/>
            <a:ext cx="487136" cy="487136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CCF2A02E-DD6C-75BE-BC03-934347531708}"/>
              </a:ext>
            </a:extLst>
          </p:cNvPr>
          <p:cNvSpPr>
            <a:spLocks noChangeAspect="1"/>
          </p:cNvSpPr>
          <p:nvPr/>
        </p:nvSpPr>
        <p:spPr>
          <a:xfrm>
            <a:off x="3652904" y="1976147"/>
            <a:ext cx="487136" cy="487136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6DEC150E-5DF6-0AFA-0C23-8AF8A5819F11}"/>
              </a:ext>
            </a:extLst>
          </p:cNvPr>
          <p:cNvSpPr>
            <a:spLocks noChangeAspect="1"/>
          </p:cNvSpPr>
          <p:nvPr/>
        </p:nvSpPr>
        <p:spPr>
          <a:xfrm>
            <a:off x="6837128" y="2046443"/>
            <a:ext cx="487136" cy="487136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6E0918F9-A66B-F729-4B16-17B4E4C5721E}"/>
              </a:ext>
            </a:extLst>
          </p:cNvPr>
          <p:cNvSpPr>
            <a:spLocks noChangeAspect="1"/>
          </p:cNvSpPr>
          <p:nvPr/>
        </p:nvSpPr>
        <p:spPr>
          <a:xfrm>
            <a:off x="7848016" y="2376139"/>
            <a:ext cx="487136" cy="487136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131C5CB7-5CCC-6869-68E3-40521BC9D9CB}"/>
              </a:ext>
            </a:extLst>
          </p:cNvPr>
          <p:cNvSpPr>
            <a:spLocks noChangeAspect="1"/>
          </p:cNvSpPr>
          <p:nvPr/>
        </p:nvSpPr>
        <p:spPr>
          <a:xfrm>
            <a:off x="8307228" y="3229704"/>
            <a:ext cx="487136" cy="487136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238064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04BBC69F-CBFD-369A-758B-10D6801FBCE9}"/>
              </a:ext>
            </a:extLst>
          </p:cNvPr>
          <p:cNvSpPr txBox="1">
            <a:spLocks/>
          </p:cNvSpPr>
          <p:nvPr/>
        </p:nvSpPr>
        <p:spPr>
          <a:xfrm>
            <a:off x="816821" y="677430"/>
            <a:ext cx="8820472" cy="128586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Kartesisches Verfahren</a:t>
            </a:r>
            <a:endParaRPr lang="en-US" sz="3600" b="1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5A58E81-242F-ADD4-0EE8-37729B45BFBF}"/>
              </a:ext>
            </a:extLst>
          </p:cNvPr>
          <p:cNvSpPr txBox="1"/>
          <p:nvPr/>
        </p:nvSpPr>
        <p:spPr>
          <a:xfrm>
            <a:off x="851426" y="1532838"/>
            <a:ext cx="1102702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Indem alle Achsen gleichzeitig bewegt werden, kann der Roboter entlang einer Geraden verfahren.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Die Hauptachsen des kartesischen Koordinatensystems sind x, y und 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Die Rotationen um diese Achsen sind A, B und 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Mit 5 Achsen sind nicht alle 3 Rotationen möglich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8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D28AD1A-E2B5-4C58-450A-9CCC65BCF5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1" r="18183"/>
          <a:stretch/>
        </p:blipFill>
        <p:spPr>
          <a:xfrm>
            <a:off x="943702" y="3709589"/>
            <a:ext cx="1941144" cy="201570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B5499901-956A-96F0-6543-2B3E2742FB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4562" y="3993492"/>
            <a:ext cx="1717565" cy="1731798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E40DBB93-6D13-9F1B-85D8-E3C1C86D9E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836" y="3779520"/>
            <a:ext cx="2593213" cy="194577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91C2C0AB-D130-C68F-7648-E4F680FC29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232" y="3033653"/>
            <a:ext cx="808617" cy="1107805"/>
          </a:xfrm>
          <a:prstGeom prst="rect">
            <a:avLst/>
          </a:prstGeom>
          <a:ln>
            <a:solidFill>
              <a:srgbClr val="FFA500"/>
            </a:solidFill>
          </a:ln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6D23966C-0F36-40A5-2C11-99AD2CB87D2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6383" y="3499481"/>
            <a:ext cx="2982069" cy="2225809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A7131B01-3ADF-57ED-58C1-ADBABC23F6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028" y="3033652"/>
            <a:ext cx="818813" cy="1107805"/>
          </a:xfrm>
          <a:prstGeom prst="rect">
            <a:avLst/>
          </a:prstGeom>
          <a:ln>
            <a:solidFill>
              <a:srgbClr val="FFA500"/>
            </a:solidFill>
          </a:ln>
        </p:spPr>
      </p:pic>
      <p:sp>
        <p:nvSpPr>
          <p:cNvPr id="19" name="Ellipse 18">
            <a:extLst>
              <a:ext uri="{FF2B5EF4-FFF2-40B4-BE49-F238E27FC236}">
                <a16:creationId xmlns:a16="http://schemas.microsoft.com/office/drawing/2014/main" id="{2666C8A7-6C42-C647-8E82-266B1D5E39FF}"/>
              </a:ext>
            </a:extLst>
          </p:cNvPr>
          <p:cNvSpPr>
            <a:spLocks noChangeAspect="1"/>
          </p:cNvSpPr>
          <p:nvPr/>
        </p:nvSpPr>
        <p:spPr>
          <a:xfrm>
            <a:off x="4424068" y="5393540"/>
            <a:ext cx="355194" cy="355194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2C2920A8-9E3A-7BAC-918C-7AC139791C80}"/>
              </a:ext>
            </a:extLst>
          </p:cNvPr>
          <p:cNvSpPr>
            <a:spLocks noChangeAspect="1"/>
          </p:cNvSpPr>
          <p:nvPr/>
        </p:nvSpPr>
        <p:spPr>
          <a:xfrm>
            <a:off x="7736034" y="4983393"/>
            <a:ext cx="355194" cy="355194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CCF2A02E-DD6C-75BE-BC03-934347531708}"/>
              </a:ext>
            </a:extLst>
          </p:cNvPr>
          <p:cNvSpPr>
            <a:spLocks noChangeAspect="1"/>
          </p:cNvSpPr>
          <p:nvPr/>
        </p:nvSpPr>
        <p:spPr>
          <a:xfrm>
            <a:off x="5628224" y="4434788"/>
            <a:ext cx="355194" cy="355194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FBB7CA53-1D8D-A74D-1243-AEB1CBEFF024}"/>
              </a:ext>
            </a:extLst>
          </p:cNvPr>
          <p:cNvSpPr>
            <a:spLocks noChangeAspect="1"/>
          </p:cNvSpPr>
          <p:nvPr/>
        </p:nvSpPr>
        <p:spPr>
          <a:xfrm>
            <a:off x="11514510" y="4119979"/>
            <a:ext cx="355194" cy="355194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1441B3BA-D2D0-A1D1-5DA9-EE60B9E066C9}"/>
              </a:ext>
            </a:extLst>
          </p:cNvPr>
          <p:cNvSpPr>
            <a:spLocks noChangeAspect="1"/>
          </p:cNvSpPr>
          <p:nvPr/>
        </p:nvSpPr>
        <p:spPr>
          <a:xfrm>
            <a:off x="11336913" y="3601923"/>
            <a:ext cx="355194" cy="355194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CB7E5902-3BE2-49CF-0A7F-9380A26C27C9}"/>
              </a:ext>
            </a:extLst>
          </p:cNvPr>
          <p:cNvSpPr>
            <a:spLocks noChangeAspect="1"/>
          </p:cNvSpPr>
          <p:nvPr/>
        </p:nvSpPr>
        <p:spPr>
          <a:xfrm>
            <a:off x="4148782" y="4546661"/>
            <a:ext cx="355194" cy="355194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79D735F7-EFD0-D663-8F69-5549E90CF707}"/>
              </a:ext>
            </a:extLst>
          </p:cNvPr>
          <p:cNvSpPr>
            <a:spLocks noChangeAspect="1"/>
          </p:cNvSpPr>
          <p:nvPr/>
        </p:nvSpPr>
        <p:spPr>
          <a:xfrm>
            <a:off x="3605129" y="4080396"/>
            <a:ext cx="355194" cy="355194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10C63C9D-1A76-3C51-E80B-1B37D420D519}"/>
              </a:ext>
            </a:extLst>
          </p:cNvPr>
          <p:cNvSpPr>
            <a:spLocks noChangeAspect="1"/>
          </p:cNvSpPr>
          <p:nvPr/>
        </p:nvSpPr>
        <p:spPr>
          <a:xfrm>
            <a:off x="7632682" y="5371012"/>
            <a:ext cx="355194" cy="355194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D1E0D8FD-158E-CCCA-CDA1-17F806854114}"/>
              </a:ext>
            </a:extLst>
          </p:cNvPr>
          <p:cNvSpPr>
            <a:spLocks noChangeAspect="1"/>
          </p:cNvSpPr>
          <p:nvPr/>
        </p:nvSpPr>
        <p:spPr>
          <a:xfrm>
            <a:off x="11514510" y="4539842"/>
            <a:ext cx="355194" cy="355194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36EBAB51-8F50-A6F1-F9E8-A458F3024CBC}"/>
              </a:ext>
            </a:extLst>
          </p:cNvPr>
          <p:cNvSpPr/>
          <p:nvPr/>
        </p:nvSpPr>
        <p:spPr>
          <a:xfrm>
            <a:off x="943702" y="2947926"/>
            <a:ext cx="4041425" cy="2919474"/>
          </a:xfrm>
          <a:prstGeom prst="rect">
            <a:avLst/>
          </a:prstGeom>
          <a:noFill/>
          <a:ln w="31750"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2852727F-FFD3-DCB5-51E1-2DAFEA756147}"/>
              </a:ext>
            </a:extLst>
          </p:cNvPr>
          <p:cNvSpPr/>
          <p:nvPr/>
        </p:nvSpPr>
        <p:spPr>
          <a:xfrm>
            <a:off x="5105960" y="2947926"/>
            <a:ext cx="3194034" cy="2919474"/>
          </a:xfrm>
          <a:prstGeom prst="rect">
            <a:avLst/>
          </a:prstGeom>
          <a:noFill/>
          <a:ln w="31750"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3D812C3E-09AA-727F-D8E7-63BA5CC378AC}"/>
              </a:ext>
            </a:extLst>
          </p:cNvPr>
          <p:cNvSpPr/>
          <p:nvPr/>
        </p:nvSpPr>
        <p:spPr>
          <a:xfrm>
            <a:off x="8420828" y="2947926"/>
            <a:ext cx="3633060" cy="2919474"/>
          </a:xfrm>
          <a:prstGeom prst="rect">
            <a:avLst/>
          </a:prstGeom>
          <a:noFill/>
          <a:ln w="31750"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50337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F68372F-093B-09E8-E99A-7ECB46DF96D1}"/>
              </a:ext>
            </a:extLst>
          </p:cNvPr>
          <p:cNvSpPr txBox="1">
            <a:spLocks/>
          </p:cNvSpPr>
          <p:nvPr/>
        </p:nvSpPr>
        <p:spPr>
          <a:xfrm>
            <a:off x="822836" y="677429"/>
            <a:ext cx="11940664" cy="174345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Zuschalten des realen Roboters</a:t>
            </a:r>
            <a:endParaRPr lang="en-US" sz="3600" b="1" dirty="0"/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7E9B16FA-4876-70AD-87F9-DFA891DB4F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323490"/>
              </p:ext>
            </p:extLst>
          </p:nvPr>
        </p:nvGraphicFramePr>
        <p:xfrm>
          <a:off x="947736" y="1885974"/>
          <a:ext cx="10653712" cy="421203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663428">
                  <a:extLst>
                    <a:ext uri="{9D8B030D-6E8A-4147-A177-3AD203B41FA5}">
                      <a16:colId xmlns:a16="http://schemas.microsoft.com/office/drawing/2014/main" val="2753266785"/>
                    </a:ext>
                  </a:extLst>
                </a:gridCol>
                <a:gridCol w="2663428">
                  <a:extLst>
                    <a:ext uri="{9D8B030D-6E8A-4147-A177-3AD203B41FA5}">
                      <a16:colId xmlns:a16="http://schemas.microsoft.com/office/drawing/2014/main" val="1752655956"/>
                    </a:ext>
                  </a:extLst>
                </a:gridCol>
                <a:gridCol w="2663428">
                  <a:extLst>
                    <a:ext uri="{9D8B030D-6E8A-4147-A177-3AD203B41FA5}">
                      <a16:colId xmlns:a16="http://schemas.microsoft.com/office/drawing/2014/main" val="1272647488"/>
                    </a:ext>
                  </a:extLst>
                </a:gridCol>
                <a:gridCol w="2663428">
                  <a:extLst>
                    <a:ext uri="{9D8B030D-6E8A-4147-A177-3AD203B41FA5}">
                      <a16:colId xmlns:a16="http://schemas.microsoft.com/office/drawing/2014/main" val="1238891173"/>
                    </a:ext>
                  </a:extLst>
                </a:gridCol>
              </a:tblGrid>
              <a:tr h="1265156">
                <a:tc>
                  <a:txBody>
                    <a:bodyPr/>
                    <a:lstStyle/>
                    <a:p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de-DE" sz="160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466259430"/>
                  </a:ext>
                </a:extLst>
              </a:tr>
              <a:tr h="1239895"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Status vor einer Aktion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rgbClr val="ED7D3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Verbinden</a:t>
                      </a:r>
                    </a:p>
                    <a:p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Stellt eine Verbindung mit dem realen Roboter her 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b="1" dirty="0" err="1">
                          <a:solidFill>
                            <a:srgbClr val="ED7D3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Reset</a:t>
                      </a:r>
                      <a:endParaRPr lang="de-DE" sz="1600" b="1" dirty="0">
                        <a:solidFill>
                          <a:srgbClr val="ED7D3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Quittiert die aktuellen Fehler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rgbClr val="ED7D3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Freigabe</a:t>
                      </a:r>
                    </a:p>
                    <a:p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Gibt die Motoren für die Bewegung frei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9358846"/>
                  </a:ext>
                </a:extLst>
              </a:tr>
              <a:tr h="1706980"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LED in igus</a:t>
                      </a:r>
                      <a:r>
                        <a:rPr lang="de-DE" sz="7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Apex New Light" panose="02010600040501010103" pitchFamily="50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pex New Light" panose="02010600040501010103" pitchFamily="50" charset="0"/>
                          <a:cs typeface="Arial" panose="020B0604020202020204" pitchFamily="34" charset="0"/>
                        </a:rPr>
                        <a:t>®</a:t>
                      </a:r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Robot Control grau</a:t>
                      </a:r>
                      <a:b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LEDs der Elektronikmodule leuchten grün und rot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LED in igus</a:t>
                      </a:r>
                      <a:r>
                        <a:rPr lang="de-DE" sz="7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Apex New Light" panose="02010600040501010103" pitchFamily="50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pex New Light" panose="02010600040501010103" pitchFamily="50" charset="0"/>
                          <a:cs typeface="Arial" panose="020B0604020202020204" pitchFamily="34" charset="0"/>
                        </a:rPr>
                        <a:t>®</a:t>
                      </a:r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Robot Control rot</a:t>
                      </a:r>
                      <a:b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Grüne LEDs der Elektronikmodule blinken, rote LEDs sind an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LED in igus</a:t>
                      </a:r>
                      <a:r>
                        <a:rPr lang="de-DE" sz="7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Apex New Light" panose="02010600040501010103" pitchFamily="50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pex New Light" panose="02010600040501010103" pitchFamily="50" charset="0"/>
                          <a:cs typeface="Arial" panose="020B0604020202020204" pitchFamily="34" charset="0"/>
                        </a:rPr>
                        <a:t>®</a:t>
                      </a:r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Robot Control rot</a:t>
                      </a:r>
                      <a:b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Grüne LEDs der Elektronikmodule blinken, rote LEDs sind an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LED in igus</a:t>
                      </a:r>
                      <a:r>
                        <a:rPr lang="de-DE" sz="7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Apex New Light" panose="02010600040501010103" pitchFamily="50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pex New Light" panose="02010600040501010103" pitchFamily="50" charset="0"/>
                          <a:cs typeface="Arial" panose="020B0604020202020204" pitchFamily="34" charset="0"/>
                        </a:rPr>
                        <a:t>®</a:t>
                      </a:r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Robot Control grün</a:t>
                      </a:r>
                      <a:b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Grüne LEDs der Elektronikmodule blinken</a:t>
                      </a:r>
                      <a:endParaRPr lang="de-DE" sz="16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0291708"/>
                  </a:ext>
                </a:extLst>
              </a:tr>
            </a:tbl>
          </a:graphicData>
        </a:graphic>
      </p:graphicFrame>
      <p:pic>
        <p:nvPicPr>
          <p:cNvPr id="16" name="Grafik 15">
            <a:extLst>
              <a:ext uri="{FF2B5EF4-FFF2-40B4-BE49-F238E27FC236}">
                <a16:creationId xmlns:a16="http://schemas.microsoft.com/office/drawing/2014/main" id="{2A680336-56DD-4E51-E73A-EB101943E5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300" y="2036824"/>
            <a:ext cx="1024130" cy="111252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82059AB3-7E58-A657-3552-B12F8B6162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211" y="2036824"/>
            <a:ext cx="887900" cy="961672"/>
          </a:xfrm>
          <a:prstGeom prst="rect">
            <a:avLst/>
          </a:prstGeom>
        </p:spPr>
      </p:pic>
      <p:pic>
        <p:nvPicPr>
          <p:cNvPr id="20" name="Grafik 19" descr="Ein Bild, das Pfeil enthält.&#10;&#10;Automatisch generierte Beschreibung">
            <a:extLst>
              <a:ext uri="{FF2B5EF4-FFF2-40B4-BE49-F238E27FC236}">
                <a16:creationId xmlns:a16="http://schemas.microsoft.com/office/drawing/2014/main" id="{D14FBEF5-27E7-03F9-CB26-DB115DBDE0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5085" y="2036824"/>
            <a:ext cx="835429" cy="939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512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A3CA88C-D2DB-E403-3943-99687F1213D4}"/>
              </a:ext>
            </a:extLst>
          </p:cNvPr>
          <p:cNvSpPr txBox="1">
            <a:spLocks/>
          </p:cNvSpPr>
          <p:nvPr/>
        </p:nvSpPr>
        <p:spPr>
          <a:xfrm>
            <a:off x="821212" y="677430"/>
            <a:ext cx="8018611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 err="1"/>
              <a:t>Referenzierung</a:t>
            </a:r>
            <a:endParaRPr lang="en-US" sz="3600" b="1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ED8D368-717B-A856-8880-E935E01F1AE2}"/>
              </a:ext>
            </a:extLst>
          </p:cNvPr>
          <p:cNvSpPr txBox="1"/>
          <p:nvPr/>
        </p:nvSpPr>
        <p:spPr>
          <a:xfrm>
            <a:off x="868838" y="5512347"/>
            <a:ext cx="396033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kern="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Der </a:t>
            </a:r>
            <a:r>
              <a:rPr lang="de-DE" sz="1400" kern="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robolink</a:t>
            </a:r>
            <a:r>
              <a:rPr lang="de-DE" sz="1400" kern="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-Arm muss nach dem Hochfahren </a:t>
            </a:r>
            <a:br>
              <a:rPr lang="de-DE" sz="1400" kern="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400" kern="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zunächst referenziert werden. </a:t>
            </a:r>
            <a:br>
              <a:rPr lang="de-DE" sz="1400" kern="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400" kern="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Dabei ermittelt er eine genaue Achs-</a:t>
            </a:r>
            <a:r>
              <a:rPr lang="de-DE" sz="1400" kern="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Istposition</a:t>
            </a:r>
            <a:r>
              <a:rPr lang="de-DE" sz="1400" kern="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7FF70D31-4F11-31C8-A02A-5C4AE53B38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38" y="1628800"/>
            <a:ext cx="3369788" cy="3566379"/>
          </a:xfrm>
          <a:prstGeom prst="rect">
            <a:avLst/>
          </a:prstGeom>
          <a:ln>
            <a:solidFill>
              <a:srgbClr val="FFA500"/>
            </a:solidFill>
          </a:ln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19946FBB-548D-D679-1CC7-D8855E796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306" y="1621934"/>
            <a:ext cx="4862820" cy="3566378"/>
          </a:xfrm>
          <a:prstGeom prst="rect">
            <a:avLst/>
          </a:prstGeom>
          <a:ln>
            <a:solidFill>
              <a:srgbClr val="FFA500"/>
            </a:solidFill>
          </a:ln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17B93CB1-FCFF-6AD8-4483-E2ECCED6063D}"/>
              </a:ext>
            </a:extLst>
          </p:cNvPr>
          <p:cNvSpPr txBox="1"/>
          <p:nvPr/>
        </p:nvSpPr>
        <p:spPr>
          <a:xfrm>
            <a:off x="4955063" y="5512347"/>
            <a:ext cx="284591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kern="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Einleiten der </a:t>
            </a:r>
            <a:r>
              <a:rPr lang="de-DE" sz="1400" kern="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Referenzierung</a:t>
            </a:r>
            <a:r>
              <a:rPr lang="de-DE" sz="1400" kern="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br>
              <a:rPr lang="de-DE" sz="1400" kern="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400" kern="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über Status + Menü/</a:t>
            </a:r>
            <a:r>
              <a:rPr lang="de-DE" sz="1400" kern="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reference</a:t>
            </a:r>
            <a:r>
              <a:rPr lang="de-DE" sz="1400" kern="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r>
              <a:rPr lang="de-DE" sz="1400" kern="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robot</a:t>
            </a:r>
            <a:endParaRPr lang="de-DE" sz="1400" kern="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219C5A9-F7B2-F416-381E-7690FFBCA409}"/>
              </a:ext>
            </a:extLst>
          </p:cNvPr>
          <p:cNvSpPr txBox="1"/>
          <p:nvPr/>
        </p:nvSpPr>
        <p:spPr>
          <a:xfrm>
            <a:off x="7667625" y="5512347"/>
            <a:ext cx="419099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kern="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Die Achsen müssen im Enabled-Zustand sein.</a:t>
            </a:r>
          </a:p>
          <a:p>
            <a:endParaRPr lang="de-DE" sz="1400" kern="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r>
              <a:rPr lang="de-DE" sz="1400" kern="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Entweder einzelne Aktivierung, oder kombinierte Aktivierung.</a:t>
            </a:r>
          </a:p>
        </p:txBody>
      </p:sp>
    </p:spTree>
    <p:extLst>
      <p:ext uri="{BB962C8B-B14F-4D97-AF65-F5344CB8AC3E}">
        <p14:creationId xmlns:p14="http://schemas.microsoft.com/office/powerpoint/2010/main" val="22732360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DD00654-F6C7-F8E6-64A0-CF50B9CA4746}"/>
              </a:ext>
            </a:extLst>
          </p:cNvPr>
          <p:cNvSpPr txBox="1">
            <a:spLocks/>
          </p:cNvSpPr>
          <p:nvPr/>
        </p:nvSpPr>
        <p:spPr>
          <a:xfrm>
            <a:off x="822212" y="686955"/>
            <a:ext cx="8018611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Digitale Ein- und Ausgänge</a:t>
            </a:r>
            <a:endParaRPr lang="en-US" sz="3600" b="1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11DAEAD0-A105-E78C-CF68-11B323AF60F8}"/>
              </a:ext>
            </a:extLst>
          </p:cNvPr>
          <p:cNvPicPr/>
          <p:nvPr/>
        </p:nvPicPr>
        <p:blipFill rotWithShape="1">
          <a:blip r:embed="rId2"/>
          <a:srcRect l="12705"/>
          <a:stretch/>
        </p:blipFill>
        <p:spPr bwMode="auto">
          <a:xfrm>
            <a:off x="947737" y="1705426"/>
            <a:ext cx="2641657" cy="2036690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ED7D31"/>
            </a:solidFill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0DDE5C7-AC59-606F-3F5D-01D06D574C6B}"/>
              </a:ext>
            </a:extLst>
          </p:cNvPr>
          <p:cNvPicPr/>
          <p:nvPr/>
        </p:nvPicPr>
        <p:blipFill rotWithShape="1">
          <a:blip r:embed="rId3"/>
          <a:srcRect t="14753" r="19055" b="-1"/>
          <a:stretch/>
        </p:blipFill>
        <p:spPr bwMode="auto">
          <a:xfrm>
            <a:off x="947739" y="4031426"/>
            <a:ext cx="2631244" cy="2149144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ED7D31"/>
            </a:solidFill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4987AED5-DB46-5666-3B32-C635E636FF96}"/>
              </a:ext>
            </a:extLst>
          </p:cNvPr>
          <p:cNvSpPr txBox="1">
            <a:spLocks/>
          </p:cNvSpPr>
          <p:nvPr/>
        </p:nvSpPr>
        <p:spPr>
          <a:xfrm>
            <a:off x="3971925" y="1773239"/>
            <a:ext cx="7696199" cy="40925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Die digitalen Ein-/Ausgänge sind für 24 V –Niveau ausgelegt, also die Kommunikation mit SPS.</a:t>
            </a:r>
            <a:b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20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Sie sind galvanisch getrennt, also von den </a:t>
            </a:r>
            <a:b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internen Spannungen isoliert. </a:t>
            </a:r>
            <a:b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Spannung bzw. GND muss zugeführt werden.</a:t>
            </a:r>
            <a:b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20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Ausgänge: </a:t>
            </a:r>
            <a:b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7 Ausgänge über Reed-Relais, </a:t>
            </a:r>
            <a:b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max. 500 mA</a:t>
            </a:r>
            <a:b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20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Eingänge: </a:t>
            </a:r>
            <a:b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7 Eingänge über Optokoppler</a:t>
            </a:r>
          </a:p>
        </p:txBody>
      </p:sp>
    </p:spTree>
    <p:extLst>
      <p:ext uri="{BB962C8B-B14F-4D97-AF65-F5344CB8AC3E}">
        <p14:creationId xmlns:p14="http://schemas.microsoft.com/office/powerpoint/2010/main" val="29098068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weinendes Gesicht">
            <a:extLst>
              <a:ext uri="{FF2B5EF4-FFF2-40B4-BE49-F238E27FC236}">
                <a16:creationId xmlns:a16="http://schemas.microsoft.com/office/drawing/2014/main" id="{5572F2AD-7203-AD52-CC58-3B5E6C1DAE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855" y="1988842"/>
            <a:ext cx="4017963" cy="4017963"/>
          </a:xfrm>
          <a:prstGeom prst="rect">
            <a:avLst/>
          </a:prstGeom>
        </p:spPr>
      </p:pic>
      <p:pic>
        <p:nvPicPr>
          <p:cNvPr id="5" name="Inhaltsplatzhalter 9" descr="Gesicht mit Herzaugen">
            <a:extLst>
              <a:ext uri="{FF2B5EF4-FFF2-40B4-BE49-F238E27FC236}">
                <a16:creationId xmlns:a16="http://schemas.microsoft.com/office/drawing/2014/main" id="{7B22274F-1462-8299-87A2-4AB7652AEB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04048" y="1844826"/>
            <a:ext cx="3797300" cy="401796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87DA8BF-9A32-E654-CEEC-EE57772A556A}"/>
              </a:ext>
            </a:extLst>
          </p:cNvPr>
          <p:cNvSpPr txBox="1">
            <a:spLocks/>
          </p:cNvSpPr>
          <p:nvPr/>
        </p:nvSpPr>
        <p:spPr>
          <a:xfrm>
            <a:off x="826609" y="677430"/>
            <a:ext cx="8018611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Block 1 - Ende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060931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0BDB427A-5381-BEFB-CF4C-402C989FA15E}"/>
              </a:ext>
            </a:extLst>
          </p:cNvPr>
          <p:cNvSpPr txBox="1">
            <a:spLocks/>
          </p:cNvSpPr>
          <p:nvPr/>
        </p:nvSpPr>
        <p:spPr>
          <a:xfrm>
            <a:off x="1409109" y="1291537"/>
            <a:ext cx="9835153" cy="3806258"/>
          </a:xfrm>
          <a:prstGeom prst="rect">
            <a:avLst/>
          </a:prstGeom>
          <a:ln w="12700" cap="flat" cmpd="sng" algn="ctr">
            <a:solidFill>
              <a:schemeClr val="bg1"/>
            </a:solidFill>
            <a:prstDash val="solid"/>
            <a:miter lim="800000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100"/>
              </a:lnSpc>
            </a:pP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Sicherheit</a:t>
            </a:r>
          </a:p>
          <a:p>
            <a:pPr>
              <a:lnSpc>
                <a:spcPts val="3100"/>
              </a:lnSpc>
            </a:pP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Komponenten</a:t>
            </a:r>
          </a:p>
          <a:p>
            <a:pPr>
              <a:lnSpc>
                <a:spcPts val="3100"/>
              </a:lnSpc>
            </a:pP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Woraus besteht ein </a:t>
            </a:r>
            <a:r>
              <a:rPr lang="de-DE" sz="1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robolink</a:t>
            </a: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-Roboterarm</a:t>
            </a:r>
          </a:p>
          <a:p>
            <a:pPr>
              <a:lnSpc>
                <a:spcPts val="3100"/>
              </a:lnSpc>
            </a:pP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Woraus besteht ein </a:t>
            </a:r>
            <a:r>
              <a:rPr lang="de-DE" sz="1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drylin</a:t>
            </a: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-Portal</a:t>
            </a:r>
          </a:p>
          <a:p>
            <a:pPr>
              <a:lnSpc>
                <a:spcPts val="3100"/>
              </a:lnSpc>
            </a:pP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Steuerungssoftware igus</a:t>
            </a:r>
            <a:r>
              <a:rPr lang="de-DE" sz="1800" baseline="30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®</a:t>
            </a: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Robot Control </a:t>
            </a:r>
          </a:p>
          <a:p>
            <a:pPr>
              <a:lnSpc>
                <a:spcPts val="3100"/>
              </a:lnSpc>
            </a:pP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Embedded Control</a:t>
            </a:r>
          </a:p>
          <a:p>
            <a:pPr>
              <a:lnSpc>
                <a:spcPts val="3100"/>
              </a:lnSpc>
            </a:pP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Auspacken und Aufbauen des Roboters</a:t>
            </a:r>
          </a:p>
          <a:p>
            <a:pPr>
              <a:lnSpc>
                <a:spcPts val="3100"/>
              </a:lnSpc>
            </a:pP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Einschalten und Referenzieren</a:t>
            </a:r>
          </a:p>
          <a:p>
            <a:pPr>
              <a:lnSpc>
                <a:spcPts val="3100"/>
              </a:lnSpc>
            </a:pP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Bewegen des Roboters im Joint-Modus</a:t>
            </a:r>
          </a:p>
          <a:p>
            <a:pPr>
              <a:lnSpc>
                <a:spcPts val="3100"/>
              </a:lnSpc>
            </a:pP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Bewegen des Roboters im Kartesischen Modus</a:t>
            </a:r>
          </a:p>
        </p:txBody>
      </p:sp>
      <p:sp>
        <p:nvSpPr>
          <p:cNvPr id="7" name="Interaktive Schaltfläche: Nächste(r) oder Weiter 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8AE6C0A1-EDFD-FA6D-1A16-BFC79C62F76B}"/>
              </a:ext>
            </a:extLst>
          </p:cNvPr>
          <p:cNvSpPr/>
          <p:nvPr/>
        </p:nvSpPr>
        <p:spPr>
          <a:xfrm>
            <a:off x="7621674" y="5172838"/>
            <a:ext cx="1656184" cy="1008112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0B813C81-EC2C-525F-0BA0-14A294CCCEE9}"/>
              </a:ext>
            </a:extLst>
          </p:cNvPr>
          <p:cNvSpPr txBox="1">
            <a:spLocks/>
          </p:cNvSpPr>
          <p:nvPr/>
        </p:nvSpPr>
        <p:spPr>
          <a:xfrm>
            <a:off x="852922" y="677430"/>
            <a:ext cx="8820472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Modul 1 - Basics</a:t>
            </a:r>
            <a:endParaRPr lang="en-US" sz="3600" b="1" dirty="0"/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ED8B004F-1631-7296-72A8-04D3C1BC5DA7}"/>
              </a:ext>
            </a:extLst>
          </p:cNvPr>
          <p:cNvGrpSpPr/>
          <p:nvPr/>
        </p:nvGrpSpPr>
        <p:grpSpPr>
          <a:xfrm>
            <a:off x="947738" y="1336148"/>
            <a:ext cx="107950" cy="367890"/>
            <a:chOff x="947738" y="2688651"/>
            <a:chExt cx="140760" cy="479705"/>
          </a:xfrm>
        </p:grpSpPr>
        <p:sp>
          <p:nvSpPr>
            <p:cNvPr id="3" name="Ellipse 2">
              <a:extLst>
                <a:ext uri="{FF2B5EF4-FFF2-40B4-BE49-F238E27FC236}">
                  <a16:creationId xmlns:a16="http://schemas.microsoft.com/office/drawing/2014/main" id="{539F7890-3A4C-E5A7-AAF8-CE63863810A2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Ellipse 38">
              <a:extLst>
                <a:ext uri="{FF2B5EF4-FFF2-40B4-BE49-F238E27FC236}">
                  <a16:creationId xmlns:a16="http://schemas.microsoft.com/office/drawing/2014/main" id="{38DBB54F-2AD6-F32D-83F4-353F34CF09AF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40" name="Ellipse 39">
              <a:extLst>
                <a:ext uri="{FF2B5EF4-FFF2-40B4-BE49-F238E27FC236}">
                  <a16:creationId xmlns:a16="http://schemas.microsoft.com/office/drawing/2014/main" id="{61E195DE-4D2A-F251-AB8F-FBD964F12D16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1" name="Gruppieren 40">
            <a:extLst>
              <a:ext uri="{FF2B5EF4-FFF2-40B4-BE49-F238E27FC236}">
                <a16:creationId xmlns:a16="http://schemas.microsoft.com/office/drawing/2014/main" id="{FD19F8A4-0A29-4FBF-B7AD-DF59AFA9BA60}"/>
              </a:ext>
            </a:extLst>
          </p:cNvPr>
          <p:cNvGrpSpPr/>
          <p:nvPr/>
        </p:nvGrpSpPr>
        <p:grpSpPr>
          <a:xfrm>
            <a:off x="947738" y="1881713"/>
            <a:ext cx="107950" cy="367890"/>
            <a:chOff x="947738" y="2688651"/>
            <a:chExt cx="140760" cy="479705"/>
          </a:xfrm>
        </p:grpSpPr>
        <p:sp>
          <p:nvSpPr>
            <p:cNvPr id="42" name="Ellipse 41">
              <a:extLst>
                <a:ext uri="{FF2B5EF4-FFF2-40B4-BE49-F238E27FC236}">
                  <a16:creationId xmlns:a16="http://schemas.microsoft.com/office/drawing/2014/main" id="{0D9D50A0-B758-27FC-69DA-290C44877269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3" name="Ellipse 42">
              <a:extLst>
                <a:ext uri="{FF2B5EF4-FFF2-40B4-BE49-F238E27FC236}">
                  <a16:creationId xmlns:a16="http://schemas.microsoft.com/office/drawing/2014/main" id="{525AC8D7-B6A2-B89A-6ADA-E36B5F4BA071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44" name="Ellipse 43">
              <a:extLst>
                <a:ext uri="{FF2B5EF4-FFF2-40B4-BE49-F238E27FC236}">
                  <a16:creationId xmlns:a16="http://schemas.microsoft.com/office/drawing/2014/main" id="{DB6344FC-ECD0-4606-8BE5-73373ED1DC95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6E675B19-BF9B-4CA3-5F24-7CD091B20516}"/>
              </a:ext>
            </a:extLst>
          </p:cNvPr>
          <p:cNvGrpSpPr/>
          <p:nvPr/>
        </p:nvGrpSpPr>
        <p:grpSpPr>
          <a:xfrm>
            <a:off x="947738" y="2411937"/>
            <a:ext cx="107950" cy="367890"/>
            <a:chOff x="947738" y="2688651"/>
            <a:chExt cx="140760" cy="479705"/>
          </a:xfrm>
        </p:grpSpPr>
        <p:sp>
          <p:nvSpPr>
            <p:cNvPr id="46" name="Ellipse 45">
              <a:extLst>
                <a:ext uri="{FF2B5EF4-FFF2-40B4-BE49-F238E27FC236}">
                  <a16:creationId xmlns:a16="http://schemas.microsoft.com/office/drawing/2014/main" id="{68180F0A-D877-8C89-E3B6-E4683A1DBF58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7" name="Ellipse 46">
              <a:extLst>
                <a:ext uri="{FF2B5EF4-FFF2-40B4-BE49-F238E27FC236}">
                  <a16:creationId xmlns:a16="http://schemas.microsoft.com/office/drawing/2014/main" id="{4431B027-72B1-0D12-5A49-3C5E66624B70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48" name="Ellipse 47">
              <a:extLst>
                <a:ext uri="{FF2B5EF4-FFF2-40B4-BE49-F238E27FC236}">
                  <a16:creationId xmlns:a16="http://schemas.microsoft.com/office/drawing/2014/main" id="{7C1C6CB9-C069-C410-E91F-63FC9F952A48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AAA153BC-BC44-24FE-249C-C37BFCF0E727}"/>
              </a:ext>
            </a:extLst>
          </p:cNvPr>
          <p:cNvGrpSpPr/>
          <p:nvPr/>
        </p:nvGrpSpPr>
        <p:grpSpPr>
          <a:xfrm>
            <a:off x="947738" y="2945335"/>
            <a:ext cx="107950" cy="367890"/>
            <a:chOff x="947738" y="2688651"/>
            <a:chExt cx="140760" cy="479705"/>
          </a:xfrm>
        </p:grpSpPr>
        <p:sp>
          <p:nvSpPr>
            <p:cNvPr id="50" name="Ellipse 49">
              <a:extLst>
                <a:ext uri="{FF2B5EF4-FFF2-40B4-BE49-F238E27FC236}">
                  <a16:creationId xmlns:a16="http://schemas.microsoft.com/office/drawing/2014/main" id="{EC07881E-9834-54D7-85C4-BF33F643959C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Ellipse 50">
              <a:extLst>
                <a:ext uri="{FF2B5EF4-FFF2-40B4-BE49-F238E27FC236}">
                  <a16:creationId xmlns:a16="http://schemas.microsoft.com/office/drawing/2014/main" id="{8AC6526C-9ADE-C976-9788-EE08AE4ADDA1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52" name="Ellipse 51">
              <a:extLst>
                <a:ext uri="{FF2B5EF4-FFF2-40B4-BE49-F238E27FC236}">
                  <a16:creationId xmlns:a16="http://schemas.microsoft.com/office/drawing/2014/main" id="{94FB76D0-7DE0-B67C-B8CC-8F3377627731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3" name="Gruppieren 52">
            <a:extLst>
              <a:ext uri="{FF2B5EF4-FFF2-40B4-BE49-F238E27FC236}">
                <a16:creationId xmlns:a16="http://schemas.microsoft.com/office/drawing/2014/main" id="{10BB5BC7-04BB-F799-405A-1BFC2A5ADAE8}"/>
              </a:ext>
            </a:extLst>
          </p:cNvPr>
          <p:cNvGrpSpPr/>
          <p:nvPr/>
        </p:nvGrpSpPr>
        <p:grpSpPr>
          <a:xfrm>
            <a:off x="947738" y="3905773"/>
            <a:ext cx="107950" cy="367890"/>
            <a:chOff x="947738" y="2688651"/>
            <a:chExt cx="140760" cy="479705"/>
          </a:xfrm>
        </p:grpSpPr>
        <p:sp>
          <p:nvSpPr>
            <p:cNvPr id="54" name="Ellipse 53">
              <a:extLst>
                <a:ext uri="{FF2B5EF4-FFF2-40B4-BE49-F238E27FC236}">
                  <a16:creationId xmlns:a16="http://schemas.microsoft.com/office/drawing/2014/main" id="{E5574573-545A-2638-7C02-9F22B72BF04E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Ellipse 54">
              <a:extLst>
                <a:ext uri="{FF2B5EF4-FFF2-40B4-BE49-F238E27FC236}">
                  <a16:creationId xmlns:a16="http://schemas.microsoft.com/office/drawing/2014/main" id="{415FBA5F-2C86-B40C-D41F-892FA97BFD1E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56" name="Ellipse 55">
              <a:extLst>
                <a:ext uri="{FF2B5EF4-FFF2-40B4-BE49-F238E27FC236}">
                  <a16:creationId xmlns:a16="http://schemas.microsoft.com/office/drawing/2014/main" id="{496EA834-0E01-19F8-F337-98F74C7C59B1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7" name="Gruppieren 56">
            <a:extLst>
              <a:ext uri="{FF2B5EF4-FFF2-40B4-BE49-F238E27FC236}">
                <a16:creationId xmlns:a16="http://schemas.microsoft.com/office/drawing/2014/main" id="{166469F7-3ECE-D39A-7083-08BCEE1CC1DD}"/>
              </a:ext>
            </a:extLst>
          </p:cNvPr>
          <p:cNvGrpSpPr/>
          <p:nvPr/>
        </p:nvGrpSpPr>
        <p:grpSpPr>
          <a:xfrm>
            <a:off x="947738" y="3439047"/>
            <a:ext cx="107950" cy="367890"/>
            <a:chOff x="947738" y="2688651"/>
            <a:chExt cx="140760" cy="479705"/>
          </a:xfrm>
        </p:grpSpPr>
        <p:sp>
          <p:nvSpPr>
            <p:cNvPr id="58" name="Ellipse 57">
              <a:extLst>
                <a:ext uri="{FF2B5EF4-FFF2-40B4-BE49-F238E27FC236}">
                  <a16:creationId xmlns:a16="http://schemas.microsoft.com/office/drawing/2014/main" id="{35AC8B43-29FC-F04B-038E-F49E8DBCADC0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Ellipse 58">
              <a:extLst>
                <a:ext uri="{FF2B5EF4-FFF2-40B4-BE49-F238E27FC236}">
                  <a16:creationId xmlns:a16="http://schemas.microsoft.com/office/drawing/2014/main" id="{5680A069-E64D-C64A-31B0-C9106D76C0CF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60" name="Ellipse 59">
              <a:extLst>
                <a:ext uri="{FF2B5EF4-FFF2-40B4-BE49-F238E27FC236}">
                  <a16:creationId xmlns:a16="http://schemas.microsoft.com/office/drawing/2014/main" id="{EE1D91AD-6E68-D72C-CC10-DC35AC86826E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65" name="Gruppieren 64">
            <a:extLst>
              <a:ext uri="{FF2B5EF4-FFF2-40B4-BE49-F238E27FC236}">
                <a16:creationId xmlns:a16="http://schemas.microsoft.com/office/drawing/2014/main" id="{39E08C16-4EE9-37AF-3234-36A1B0357CD9}"/>
              </a:ext>
            </a:extLst>
          </p:cNvPr>
          <p:cNvGrpSpPr/>
          <p:nvPr/>
        </p:nvGrpSpPr>
        <p:grpSpPr>
          <a:xfrm>
            <a:off x="947738" y="6023504"/>
            <a:ext cx="107950" cy="367890"/>
            <a:chOff x="947738" y="2688651"/>
            <a:chExt cx="140760" cy="479705"/>
          </a:xfrm>
        </p:grpSpPr>
        <p:sp>
          <p:nvSpPr>
            <p:cNvPr id="66" name="Ellipse 65">
              <a:extLst>
                <a:ext uri="{FF2B5EF4-FFF2-40B4-BE49-F238E27FC236}">
                  <a16:creationId xmlns:a16="http://schemas.microsoft.com/office/drawing/2014/main" id="{ECFD1F00-8A34-98D8-6A66-793C05F26562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Ellipse 66">
              <a:extLst>
                <a:ext uri="{FF2B5EF4-FFF2-40B4-BE49-F238E27FC236}">
                  <a16:creationId xmlns:a16="http://schemas.microsoft.com/office/drawing/2014/main" id="{47B56262-25D9-E160-FC32-9A51EE4531F8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68" name="Ellipse 67">
              <a:extLst>
                <a:ext uri="{FF2B5EF4-FFF2-40B4-BE49-F238E27FC236}">
                  <a16:creationId xmlns:a16="http://schemas.microsoft.com/office/drawing/2014/main" id="{2D14C23D-C4D3-5DE6-5339-FD56B4C549AC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69" name="Gruppieren 68">
            <a:extLst>
              <a:ext uri="{FF2B5EF4-FFF2-40B4-BE49-F238E27FC236}">
                <a16:creationId xmlns:a16="http://schemas.microsoft.com/office/drawing/2014/main" id="{0376447D-8147-567A-3B4E-7E7E5C0B9A65}"/>
              </a:ext>
            </a:extLst>
          </p:cNvPr>
          <p:cNvGrpSpPr/>
          <p:nvPr/>
        </p:nvGrpSpPr>
        <p:grpSpPr>
          <a:xfrm>
            <a:off x="947738" y="5525698"/>
            <a:ext cx="107950" cy="367890"/>
            <a:chOff x="947738" y="2688651"/>
            <a:chExt cx="140760" cy="479705"/>
          </a:xfrm>
        </p:grpSpPr>
        <p:sp>
          <p:nvSpPr>
            <p:cNvPr id="70" name="Ellipse 69">
              <a:extLst>
                <a:ext uri="{FF2B5EF4-FFF2-40B4-BE49-F238E27FC236}">
                  <a16:creationId xmlns:a16="http://schemas.microsoft.com/office/drawing/2014/main" id="{6D040C01-42E2-4689-F6C9-6CF0D1C8AB09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1" name="Ellipse 70">
              <a:extLst>
                <a:ext uri="{FF2B5EF4-FFF2-40B4-BE49-F238E27FC236}">
                  <a16:creationId xmlns:a16="http://schemas.microsoft.com/office/drawing/2014/main" id="{ABA15B22-ED1C-C6D2-1952-F3956E428D65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72" name="Ellipse 71">
              <a:extLst>
                <a:ext uri="{FF2B5EF4-FFF2-40B4-BE49-F238E27FC236}">
                  <a16:creationId xmlns:a16="http://schemas.microsoft.com/office/drawing/2014/main" id="{CD81111F-BE9F-A75E-0668-90E4F7E5696F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73" name="Gruppieren 72">
            <a:extLst>
              <a:ext uri="{FF2B5EF4-FFF2-40B4-BE49-F238E27FC236}">
                <a16:creationId xmlns:a16="http://schemas.microsoft.com/office/drawing/2014/main" id="{10783F3E-5043-3603-D376-C176D79E25C3}"/>
              </a:ext>
            </a:extLst>
          </p:cNvPr>
          <p:cNvGrpSpPr/>
          <p:nvPr/>
        </p:nvGrpSpPr>
        <p:grpSpPr>
          <a:xfrm>
            <a:off x="947738" y="4453461"/>
            <a:ext cx="107950" cy="367890"/>
            <a:chOff x="947738" y="2688651"/>
            <a:chExt cx="140760" cy="479705"/>
          </a:xfrm>
        </p:grpSpPr>
        <p:sp>
          <p:nvSpPr>
            <p:cNvPr id="74" name="Ellipse 73">
              <a:extLst>
                <a:ext uri="{FF2B5EF4-FFF2-40B4-BE49-F238E27FC236}">
                  <a16:creationId xmlns:a16="http://schemas.microsoft.com/office/drawing/2014/main" id="{BAAF5811-C011-E637-AFA3-845C86502482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5" name="Ellipse 74">
              <a:extLst>
                <a:ext uri="{FF2B5EF4-FFF2-40B4-BE49-F238E27FC236}">
                  <a16:creationId xmlns:a16="http://schemas.microsoft.com/office/drawing/2014/main" id="{57A77437-D61A-0214-AAB8-97A8A5FBDAE0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76" name="Ellipse 75">
              <a:extLst>
                <a:ext uri="{FF2B5EF4-FFF2-40B4-BE49-F238E27FC236}">
                  <a16:creationId xmlns:a16="http://schemas.microsoft.com/office/drawing/2014/main" id="{E997C450-87C7-CD71-A89D-A90545FABE91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77" name="Gruppieren 76">
            <a:extLst>
              <a:ext uri="{FF2B5EF4-FFF2-40B4-BE49-F238E27FC236}">
                <a16:creationId xmlns:a16="http://schemas.microsoft.com/office/drawing/2014/main" id="{B3D0172B-28BA-7C57-5573-8FF0E8052ED5}"/>
              </a:ext>
            </a:extLst>
          </p:cNvPr>
          <p:cNvGrpSpPr/>
          <p:nvPr/>
        </p:nvGrpSpPr>
        <p:grpSpPr>
          <a:xfrm>
            <a:off x="947738" y="4977336"/>
            <a:ext cx="107950" cy="367890"/>
            <a:chOff x="947738" y="2688651"/>
            <a:chExt cx="140760" cy="479705"/>
          </a:xfrm>
        </p:grpSpPr>
        <p:sp>
          <p:nvSpPr>
            <p:cNvPr id="78" name="Ellipse 77">
              <a:extLst>
                <a:ext uri="{FF2B5EF4-FFF2-40B4-BE49-F238E27FC236}">
                  <a16:creationId xmlns:a16="http://schemas.microsoft.com/office/drawing/2014/main" id="{A4C0DD99-21C8-A919-2DA6-32931288A367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9" name="Ellipse 78">
              <a:extLst>
                <a:ext uri="{FF2B5EF4-FFF2-40B4-BE49-F238E27FC236}">
                  <a16:creationId xmlns:a16="http://schemas.microsoft.com/office/drawing/2014/main" id="{B78B3257-CD77-4285-6029-EE541B252935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80" name="Ellipse 79">
              <a:extLst>
                <a:ext uri="{FF2B5EF4-FFF2-40B4-BE49-F238E27FC236}">
                  <a16:creationId xmlns:a16="http://schemas.microsoft.com/office/drawing/2014/main" id="{86B3CED2-B861-6AA3-B966-5BAF7815D47C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81" name="Rechteck 80">
            <a:extLst>
              <a:ext uri="{FF2B5EF4-FFF2-40B4-BE49-F238E27FC236}">
                <a16:creationId xmlns:a16="http://schemas.microsoft.com/office/drawing/2014/main" id="{AC96BE6B-33CA-8B36-E649-187925C056B5}"/>
              </a:ext>
            </a:extLst>
          </p:cNvPr>
          <p:cNvSpPr/>
          <p:nvPr/>
        </p:nvSpPr>
        <p:spPr>
          <a:xfrm rot="21313694">
            <a:off x="7025683" y="2782239"/>
            <a:ext cx="3821026" cy="1041656"/>
          </a:xfrm>
          <a:prstGeom prst="rect">
            <a:avLst/>
          </a:prstGeom>
          <a:solidFill>
            <a:schemeClr val="bg1"/>
          </a:solidFill>
          <a:ln w="133350"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6000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LET'S GO</a:t>
            </a:r>
          </a:p>
        </p:txBody>
      </p:sp>
    </p:spTree>
    <p:extLst>
      <p:ext uri="{BB962C8B-B14F-4D97-AF65-F5344CB8AC3E}">
        <p14:creationId xmlns:p14="http://schemas.microsoft.com/office/powerpoint/2010/main" val="3225485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54536544-344D-22FA-10CC-B27070905137}"/>
              </a:ext>
            </a:extLst>
          </p:cNvPr>
          <p:cNvSpPr txBox="1">
            <a:spLocks/>
          </p:cNvSpPr>
          <p:nvPr/>
        </p:nvSpPr>
        <p:spPr>
          <a:xfrm>
            <a:off x="840889" y="677430"/>
            <a:ext cx="8820472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Sicherheit</a:t>
            </a:r>
            <a:endParaRPr lang="en-US" sz="3600" b="1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928F303-0E51-4761-E2F3-2C2EFA18953C}"/>
              </a:ext>
            </a:extLst>
          </p:cNvPr>
          <p:cNvSpPr txBox="1"/>
          <p:nvPr/>
        </p:nvSpPr>
        <p:spPr>
          <a:xfrm>
            <a:off x="947737" y="1628800"/>
            <a:ext cx="10670041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Priorität 1: Personenschutz</a:t>
            </a:r>
          </a:p>
          <a:p>
            <a:pPr>
              <a:lnSpc>
                <a:spcPct val="150000"/>
              </a:lnSpc>
            </a:pPr>
            <a:endParaRPr lang="de-DE" sz="1400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Der Inbetriebnehmer ist für die Sicherheit der Roboteranlage verantwortlich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Der Bediener ist dafür verantwortlich, dass er selbst nicht und auch sonst niemand durch den Roboter gefährdet wird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Gefahren sind u. a.: 230V; Druckluft; Stoßen, Quetschen und Scheren durch den Roboter oder Greifer; heiße Oberflächen; etc.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Und am Wichtigsten: bleiben Sie außerhalb des Bewegungsbereichs des Roboters!</a:t>
            </a:r>
          </a:p>
          <a:p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Priorität 2: Schutz der Geräte</a:t>
            </a:r>
          </a:p>
          <a:p>
            <a:endParaRPr lang="de-DE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Tests immer so durchführen, dass auch bei ungewollten Bewegungen keine Kollision stattfinden kann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Programme oder Bewegungen zuerst immer langsam ablaufen lassen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Not Aus immer in Griffweite haben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Roboter vor Kippen, Feuchtigkeit, Staub/Schmutz oder hohen Temperaturen sichern.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Bild 2" descr="http://us.cdn3.123rf.com/168nwm/arcady31/arcady311001/arcady31100100077/6250901-gefahr-warnzeichen.jpg">
            <a:extLst>
              <a:ext uri="{FF2B5EF4-FFF2-40B4-BE49-F238E27FC236}">
                <a16:creationId xmlns:a16="http://schemas.microsoft.com/office/drawing/2014/main" id="{17E1C581-903D-DED8-03DA-BC4050701AF7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50400" y="5120844"/>
            <a:ext cx="1187726" cy="1064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28385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1778CECC-D214-8786-4012-B68B3E235D46}"/>
              </a:ext>
            </a:extLst>
          </p:cNvPr>
          <p:cNvSpPr txBox="1">
            <a:spLocks/>
          </p:cNvSpPr>
          <p:nvPr/>
        </p:nvSpPr>
        <p:spPr>
          <a:xfrm>
            <a:off x="848623" y="693758"/>
            <a:ext cx="11667228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Woraus besteht der </a:t>
            </a:r>
            <a:r>
              <a:rPr lang="de-DE" dirty="0" err="1"/>
              <a:t>robolink</a:t>
            </a:r>
            <a:r>
              <a:rPr lang="de-DE" dirty="0"/>
              <a:t>-Roboterarm?</a:t>
            </a:r>
          </a:p>
        </p:txBody>
      </p:sp>
      <p:pic>
        <p:nvPicPr>
          <p:cNvPr id="2" name="Grafik 1" descr="Ein Bild, das drinnen, elektronisch enthält.&#10;&#10;Automatisch generierte Beschreibung">
            <a:extLst>
              <a:ext uri="{FF2B5EF4-FFF2-40B4-BE49-F238E27FC236}">
                <a16:creationId xmlns:a16="http://schemas.microsoft.com/office/drawing/2014/main" id="{4A200C7C-6B5E-C195-A2F6-6AB09BE12EB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462" y="1668017"/>
            <a:ext cx="8185484" cy="4369957"/>
          </a:xfrm>
          <a:prstGeom prst="rect">
            <a:avLst/>
          </a:prstGeom>
        </p:spPr>
      </p:pic>
      <p:cxnSp>
        <p:nvCxnSpPr>
          <p:cNvPr id="3" name="Gerade Verbindung mit Pfeil 2">
            <a:extLst>
              <a:ext uri="{FF2B5EF4-FFF2-40B4-BE49-F238E27FC236}">
                <a16:creationId xmlns:a16="http://schemas.microsoft.com/office/drawing/2014/main" id="{1A2E26F9-33BF-D597-3C6D-34B24B2BECA5}"/>
              </a:ext>
            </a:extLst>
          </p:cNvPr>
          <p:cNvCxnSpPr>
            <a:cxnSpLocks/>
          </p:cNvCxnSpPr>
          <p:nvPr/>
        </p:nvCxnSpPr>
        <p:spPr>
          <a:xfrm flipH="1">
            <a:off x="8886622" y="1798735"/>
            <a:ext cx="2167821" cy="793378"/>
          </a:xfrm>
          <a:prstGeom prst="straightConnector1">
            <a:avLst/>
          </a:prstGeom>
          <a:ln w="38100" cap="flat"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Legende: mit Linie mit Akzentuierungsbalken 13">
            <a:extLst>
              <a:ext uri="{FF2B5EF4-FFF2-40B4-BE49-F238E27FC236}">
                <a16:creationId xmlns:a16="http://schemas.microsoft.com/office/drawing/2014/main" id="{61F81989-3D9B-5E2B-623F-C3FE38263750}"/>
              </a:ext>
            </a:extLst>
          </p:cNvPr>
          <p:cNvSpPr/>
          <p:nvPr/>
        </p:nvSpPr>
        <p:spPr>
          <a:xfrm>
            <a:off x="10891351" y="1668017"/>
            <a:ext cx="1080000" cy="261436"/>
          </a:xfrm>
          <a:prstGeom prst="accentCallout1">
            <a:avLst>
              <a:gd name="adj1" fmla="val 18750"/>
              <a:gd name="adj2" fmla="val -8333"/>
              <a:gd name="adj3" fmla="val 285577"/>
              <a:gd name="adj4" fmla="val -76938"/>
            </a:avLst>
          </a:prstGeom>
          <a:solidFill>
            <a:srgbClr val="EE7F0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000" dirty="0" err="1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robolink</a:t>
            </a:r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-Arm</a:t>
            </a:r>
          </a:p>
        </p:txBody>
      </p:sp>
      <p:sp>
        <p:nvSpPr>
          <p:cNvPr id="15" name="Legende: mit Linie mit Akzentuierungsbalken 14">
            <a:extLst>
              <a:ext uri="{FF2B5EF4-FFF2-40B4-BE49-F238E27FC236}">
                <a16:creationId xmlns:a16="http://schemas.microsoft.com/office/drawing/2014/main" id="{72971FCA-19EE-8A03-590A-A1B7D231E512}"/>
              </a:ext>
            </a:extLst>
          </p:cNvPr>
          <p:cNvSpPr/>
          <p:nvPr/>
        </p:nvSpPr>
        <p:spPr>
          <a:xfrm>
            <a:off x="10891351" y="5800036"/>
            <a:ext cx="1080000" cy="261436"/>
          </a:xfrm>
          <a:prstGeom prst="accentCallout1">
            <a:avLst>
              <a:gd name="adj1" fmla="val 18750"/>
              <a:gd name="adj2" fmla="val -8333"/>
              <a:gd name="adj3" fmla="val 285577"/>
              <a:gd name="adj4" fmla="val -76938"/>
            </a:avLst>
          </a:prstGeom>
          <a:solidFill>
            <a:srgbClr val="EE7F0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000" dirty="0" err="1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NotAus</a:t>
            </a:r>
            <a:endParaRPr lang="de-DE" sz="1000" dirty="0">
              <a:solidFill>
                <a:schemeClr val="bg1"/>
              </a:solidFill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sp>
        <p:nvSpPr>
          <p:cNvPr id="16" name="Legende: mit Linie mit Akzentuierungsbalken 15">
            <a:extLst>
              <a:ext uri="{FF2B5EF4-FFF2-40B4-BE49-F238E27FC236}">
                <a16:creationId xmlns:a16="http://schemas.microsoft.com/office/drawing/2014/main" id="{C934C021-1FFD-9EC4-7481-1EA45332889A}"/>
              </a:ext>
            </a:extLst>
          </p:cNvPr>
          <p:cNvSpPr/>
          <p:nvPr/>
        </p:nvSpPr>
        <p:spPr>
          <a:xfrm>
            <a:off x="1037057" y="1668016"/>
            <a:ext cx="1080000" cy="438369"/>
          </a:xfrm>
          <a:prstGeom prst="accentCallout1">
            <a:avLst>
              <a:gd name="adj1" fmla="val 18750"/>
              <a:gd name="adj2" fmla="val -8333"/>
              <a:gd name="adj3" fmla="val 285577"/>
              <a:gd name="adj4" fmla="val -76938"/>
            </a:avLst>
          </a:prstGeom>
          <a:solidFill>
            <a:srgbClr val="EE7F0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Steuerungs-</a:t>
            </a:r>
            <a:b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000" dirty="0" err="1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module</a:t>
            </a:r>
            <a:endParaRPr lang="de-DE" sz="1000" dirty="0">
              <a:solidFill>
                <a:schemeClr val="bg1"/>
              </a:solidFill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sp>
        <p:nvSpPr>
          <p:cNvPr id="17" name="Legende: mit Linie mit Akzentuierungsbalken 16">
            <a:extLst>
              <a:ext uri="{FF2B5EF4-FFF2-40B4-BE49-F238E27FC236}">
                <a16:creationId xmlns:a16="http://schemas.microsoft.com/office/drawing/2014/main" id="{EA5CCC26-B31B-5B8B-53B4-5041D9B7CA05}"/>
              </a:ext>
            </a:extLst>
          </p:cNvPr>
          <p:cNvSpPr/>
          <p:nvPr/>
        </p:nvSpPr>
        <p:spPr>
          <a:xfrm>
            <a:off x="1037058" y="5078187"/>
            <a:ext cx="1080000" cy="983286"/>
          </a:xfrm>
          <a:prstGeom prst="accentCallout1">
            <a:avLst>
              <a:gd name="adj1" fmla="val 18750"/>
              <a:gd name="adj2" fmla="val -8333"/>
              <a:gd name="adj3" fmla="val 285577"/>
              <a:gd name="adj4" fmla="val -76938"/>
            </a:avLst>
          </a:prstGeom>
          <a:solidFill>
            <a:srgbClr val="EE7F0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PC </a:t>
            </a:r>
            <a:b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mit Steuerungs-</a:t>
            </a:r>
            <a:b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000" dirty="0" err="1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software</a:t>
            </a:r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b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igus</a:t>
            </a:r>
            <a:r>
              <a:rPr lang="de-DE" sz="1000" baseline="30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®</a:t>
            </a:r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Robot Control </a:t>
            </a:r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AB4F11E6-D23B-1BF5-C895-CB955EF755F9}"/>
              </a:ext>
            </a:extLst>
          </p:cNvPr>
          <p:cNvCxnSpPr>
            <a:cxnSpLocks/>
          </p:cNvCxnSpPr>
          <p:nvPr/>
        </p:nvCxnSpPr>
        <p:spPr>
          <a:xfrm flipH="1" flipV="1">
            <a:off x="5935436" y="5189983"/>
            <a:ext cx="5219507" cy="748045"/>
          </a:xfrm>
          <a:prstGeom prst="straightConnector1">
            <a:avLst/>
          </a:prstGeom>
          <a:ln w="38100" cap="flat"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CF9230C2-F50D-5281-57AC-CB7CB341F9BC}"/>
              </a:ext>
            </a:extLst>
          </p:cNvPr>
          <p:cNvCxnSpPr>
            <a:cxnSpLocks/>
          </p:cNvCxnSpPr>
          <p:nvPr/>
        </p:nvCxnSpPr>
        <p:spPr>
          <a:xfrm>
            <a:off x="2019277" y="1798735"/>
            <a:ext cx="1401556" cy="2536501"/>
          </a:xfrm>
          <a:prstGeom prst="straightConnector1">
            <a:avLst/>
          </a:prstGeom>
          <a:ln w="38100" cap="flat"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BCC3FC44-43EE-06C7-708B-E3B76E734E45}"/>
              </a:ext>
            </a:extLst>
          </p:cNvPr>
          <p:cNvCxnSpPr>
            <a:cxnSpLocks/>
          </p:cNvCxnSpPr>
          <p:nvPr/>
        </p:nvCxnSpPr>
        <p:spPr>
          <a:xfrm flipV="1">
            <a:off x="2019277" y="5078187"/>
            <a:ext cx="1801609" cy="508777"/>
          </a:xfrm>
          <a:prstGeom prst="straightConnector1">
            <a:avLst/>
          </a:prstGeom>
          <a:ln w="38100" cap="flat"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8254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1778CECC-D214-8786-4012-B68B3E235D46}"/>
              </a:ext>
            </a:extLst>
          </p:cNvPr>
          <p:cNvSpPr txBox="1">
            <a:spLocks/>
          </p:cNvSpPr>
          <p:nvPr/>
        </p:nvSpPr>
        <p:spPr>
          <a:xfrm>
            <a:off x="848623" y="693758"/>
            <a:ext cx="11667228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Woraus besteht das </a:t>
            </a:r>
            <a:r>
              <a:rPr lang="de-DE" dirty="0" err="1"/>
              <a:t>drylin</a:t>
            </a:r>
            <a:r>
              <a:rPr lang="de-DE" dirty="0"/>
              <a:t>-Portal?</a:t>
            </a:r>
          </a:p>
        </p:txBody>
      </p:sp>
      <p:sp>
        <p:nvSpPr>
          <p:cNvPr id="15" name="Legende: mit Linie mit Akzentuierungsbalken 14">
            <a:extLst>
              <a:ext uri="{FF2B5EF4-FFF2-40B4-BE49-F238E27FC236}">
                <a16:creationId xmlns:a16="http://schemas.microsoft.com/office/drawing/2014/main" id="{72971FCA-19EE-8A03-590A-A1B7D231E512}"/>
              </a:ext>
            </a:extLst>
          </p:cNvPr>
          <p:cNvSpPr/>
          <p:nvPr/>
        </p:nvSpPr>
        <p:spPr>
          <a:xfrm>
            <a:off x="9416550" y="5800036"/>
            <a:ext cx="1080000" cy="261436"/>
          </a:xfrm>
          <a:prstGeom prst="accentCallout1">
            <a:avLst>
              <a:gd name="adj1" fmla="val 18750"/>
              <a:gd name="adj2" fmla="val -8333"/>
              <a:gd name="adj3" fmla="val 285577"/>
              <a:gd name="adj4" fmla="val -76938"/>
            </a:avLst>
          </a:prstGeom>
          <a:solidFill>
            <a:srgbClr val="EE7F0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000" dirty="0" err="1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NotAus</a:t>
            </a:r>
            <a:endParaRPr lang="de-DE" sz="1000" dirty="0">
              <a:solidFill>
                <a:schemeClr val="bg1"/>
              </a:solidFill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sp>
        <p:nvSpPr>
          <p:cNvPr id="16" name="Legende: mit Linie mit Akzentuierungsbalken 15">
            <a:extLst>
              <a:ext uri="{FF2B5EF4-FFF2-40B4-BE49-F238E27FC236}">
                <a16:creationId xmlns:a16="http://schemas.microsoft.com/office/drawing/2014/main" id="{C934C021-1FFD-9EC4-7481-1EA45332889A}"/>
              </a:ext>
            </a:extLst>
          </p:cNvPr>
          <p:cNvSpPr/>
          <p:nvPr/>
        </p:nvSpPr>
        <p:spPr>
          <a:xfrm>
            <a:off x="1037057" y="1668016"/>
            <a:ext cx="1080000" cy="438369"/>
          </a:xfrm>
          <a:prstGeom prst="accentCallout1">
            <a:avLst>
              <a:gd name="adj1" fmla="val 18750"/>
              <a:gd name="adj2" fmla="val -8333"/>
              <a:gd name="adj3" fmla="val 285577"/>
              <a:gd name="adj4" fmla="val -76938"/>
            </a:avLst>
          </a:prstGeom>
          <a:solidFill>
            <a:srgbClr val="EE7F0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000" dirty="0" err="1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drylin</a:t>
            </a:r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Portal</a:t>
            </a:r>
          </a:p>
        </p:txBody>
      </p:sp>
      <p:sp>
        <p:nvSpPr>
          <p:cNvPr id="17" name="Legende: mit Linie mit Akzentuierungsbalken 16">
            <a:extLst>
              <a:ext uri="{FF2B5EF4-FFF2-40B4-BE49-F238E27FC236}">
                <a16:creationId xmlns:a16="http://schemas.microsoft.com/office/drawing/2014/main" id="{EA5CCC26-B31B-5B8B-53B4-5041D9B7CA05}"/>
              </a:ext>
            </a:extLst>
          </p:cNvPr>
          <p:cNvSpPr/>
          <p:nvPr/>
        </p:nvSpPr>
        <p:spPr>
          <a:xfrm>
            <a:off x="1037058" y="5623103"/>
            <a:ext cx="1080000" cy="438370"/>
          </a:xfrm>
          <a:prstGeom prst="accentCallout1">
            <a:avLst>
              <a:gd name="adj1" fmla="val 18750"/>
              <a:gd name="adj2" fmla="val -8333"/>
              <a:gd name="adj3" fmla="val 285577"/>
              <a:gd name="adj4" fmla="val -76938"/>
            </a:avLst>
          </a:prstGeom>
          <a:solidFill>
            <a:srgbClr val="EE7F0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Steuerungs-</a:t>
            </a:r>
            <a:b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000" dirty="0" err="1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module</a:t>
            </a:r>
            <a:endParaRPr lang="de-DE" sz="1000" dirty="0">
              <a:solidFill>
                <a:schemeClr val="bg1"/>
              </a:solidFill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AB4F11E6-D23B-1BF5-C895-CB955EF755F9}"/>
              </a:ext>
            </a:extLst>
          </p:cNvPr>
          <p:cNvCxnSpPr>
            <a:cxnSpLocks/>
          </p:cNvCxnSpPr>
          <p:nvPr/>
        </p:nvCxnSpPr>
        <p:spPr>
          <a:xfrm flipH="1" flipV="1">
            <a:off x="6682237" y="5800036"/>
            <a:ext cx="2886306" cy="130718"/>
          </a:xfrm>
          <a:prstGeom prst="straightConnector1">
            <a:avLst/>
          </a:prstGeom>
          <a:ln w="38100" cap="flat"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CF9230C2-F50D-5281-57AC-CB7CB341F9BC}"/>
              </a:ext>
            </a:extLst>
          </p:cNvPr>
          <p:cNvCxnSpPr>
            <a:cxnSpLocks/>
          </p:cNvCxnSpPr>
          <p:nvPr/>
        </p:nvCxnSpPr>
        <p:spPr>
          <a:xfrm>
            <a:off x="2019277" y="1798735"/>
            <a:ext cx="1801609" cy="307650"/>
          </a:xfrm>
          <a:prstGeom prst="straightConnector1">
            <a:avLst/>
          </a:prstGeom>
          <a:ln w="38100" cap="flat"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BCC3FC44-43EE-06C7-708B-E3B76E734E45}"/>
              </a:ext>
            </a:extLst>
          </p:cNvPr>
          <p:cNvCxnSpPr>
            <a:cxnSpLocks/>
          </p:cNvCxnSpPr>
          <p:nvPr/>
        </p:nvCxnSpPr>
        <p:spPr>
          <a:xfrm flipV="1">
            <a:off x="2019277" y="4914900"/>
            <a:ext cx="2963309" cy="984134"/>
          </a:xfrm>
          <a:prstGeom prst="straightConnector1">
            <a:avLst/>
          </a:prstGeom>
          <a:ln w="38100" cap="flat"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B5D065B2-9930-6A4B-2D26-00FA30DB07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0" y="1270862"/>
            <a:ext cx="4762500" cy="4762500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6EE1B98C-B129-113D-0986-D87DCC8436D4}"/>
              </a:ext>
            </a:extLst>
          </p:cNvPr>
          <p:cNvSpPr/>
          <p:nvPr/>
        </p:nvSpPr>
        <p:spPr>
          <a:xfrm>
            <a:off x="8907236" y="2539093"/>
            <a:ext cx="2098221" cy="1330778"/>
          </a:xfrm>
          <a:prstGeom prst="rect">
            <a:avLst/>
          </a:prstGeom>
          <a:noFill/>
          <a:ln w="38100"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b="1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NICHT DARGESTELLT:</a:t>
            </a:r>
            <a:br>
              <a:rPr lang="de-DE" sz="1000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de-DE" sz="1000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000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PC mit</a:t>
            </a:r>
            <a:br>
              <a:rPr lang="de-DE" sz="1000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000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igus® Robot Control </a:t>
            </a:r>
            <a:br>
              <a:rPr lang="de-DE" sz="1000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000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 Stromversorgung</a:t>
            </a:r>
          </a:p>
        </p:txBody>
      </p:sp>
    </p:spTree>
    <p:extLst>
      <p:ext uri="{BB962C8B-B14F-4D97-AF65-F5344CB8AC3E}">
        <p14:creationId xmlns:p14="http://schemas.microsoft.com/office/powerpoint/2010/main" val="89390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Säge enthält.&#10;&#10;Automatisch generierte Beschreibung">
            <a:extLst>
              <a:ext uri="{FF2B5EF4-FFF2-40B4-BE49-F238E27FC236}">
                <a16:creationId xmlns:a16="http://schemas.microsoft.com/office/drawing/2014/main" id="{32D160C6-4F3B-5710-3458-985F6C24B3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1" t="5971" r="20974" b="2984"/>
          <a:stretch/>
        </p:blipFill>
        <p:spPr>
          <a:xfrm>
            <a:off x="4121786" y="1474460"/>
            <a:ext cx="4543673" cy="4689782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1778CECC-D214-8786-4012-B68B3E235D46}"/>
              </a:ext>
            </a:extLst>
          </p:cNvPr>
          <p:cNvSpPr txBox="1">
            <a:spLocks/>
          </p:cNvSpPr>
          <p:nvPr/>
        </p:nvSpPr>
        <p:spPr>
          <a:xfrm>
            <a:off x="848623" y="693758"/>
            <a:ext cx="11667228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Woraus besteht der </a:t>
            </a:r>
            <a:r>
              <a:rPr lang="de-DE" dirty="0" err="1"/>
              <a:t>robolink</a:t>
            </a:r>
            <a:r>
              <a:rPr lang="de-DE" dirty="0"/>
              <a:t>-Roboterarm?</a:t>
            </a:r>
          </a:p>
        </p:txBody>
      </p:sp>
      <p:cxnSp>
        <p:nvCxnSpPr>
          <p:cNvPr id="3" name="Gerade Verbindung mit Pfeil 2">
            <a:extLst>
              <a:ext uri="{FF2B5EF4-FFF2-40B4-BE49-F238E27FC236}">
                <a16:creationId xmlns:a16="http://schemas.microsoft.com/office/drawing/2014/main" id="{1A2E26F9-33BF-D597-3C6D-34B24B2BECA5}"/>
              </a:ext>
            </a:extLst>
          </p:cNvPr>
          <p:cNvCxnSpPr>
            <a:cxnSpLocks/>
          </p:cNvCxnSpPr>
          <p:nvPr/>
        </p:nvCxnSpPr>
        <p:spPr>
          <a:xfrm flipH="1">
            <a:off x="7707086" y="1887200"/>
            <a:ext cx="2735035" cy="3199441"/>
          </a:xfrm>
          <a:prstGeom prst="straightConnector1">
            <a:avLst/>
          </a:prstGeom>
          <a:ln w="38100" cap="flat"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Legende: mit Linie mit Akzentuierungsbalken 15">
            <a:extLst>
              <a:ext uri="{FF2B5EF4-FFF2-40B4-BE49-F238E27FC236}">
                <a16:creationId xmlns:a16="http://schemas.microsoft.com/office/drawing/2014/main" id="{C934C021-1FFD-9EC4-7481-1EA45332889A}"/>
              </a:ext>
            </a:extLst>
          </p:cNvPr>
          <p:cNvSpPr/>
          <p:nvPr/>
        </p:nvSpPr>
        <p:spPr>
          <a:xfrm>
            <a:off x="1037057" y="1668016"/>
            <a:ext cx="1080000" cy="438369"/>
          </a:xfrm>
          <a:prstGeom prst="accentCallout1">
            <a:avLst>
              <a:gd name="adj1" fmla="val 18750"/>
              <a:gd name="adj2" fmla="val -8333"/>
              <a:gd name="adj3" fmla="val 285577"/>
              <a:gd name="adj4" fmla="val -76938"/>
            </a:avLst>
          </a:prstGeom>
          <a:solidFill>
            <a:srgbClr val="EE7F0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000" dirty="0" err="1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robolink</a:t>
            </a:r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-Arm</a:t>
            </a:r>
          </a:p>
        </p:txBody>
      </p:sp>
      <p:sp>
        <p:nvSpPr>
          <p:cNvPr id="17" name="Legende: mit Linie mit Akzentuierungsbalken 16">
            <a:extLst>
              <a:ext uri="{FF2B5EF4-FFF2-40B4-BE49-F238E27FC236}">
                <a16:creationId xmlns:a16="http://schemas.microsoft.com/office/drawing/2014/main" id="{EA5CCC26-B31B-5B8B-53B4-5041D9B7CA05}"/>
              </a:ext>
            </a:extLst>
          </p:cNvPr>
          <p:cNvSpPr/>
          <p:nvPr/>
        </p:nvSpPr>
        <p:spPr>
          <a:xfrm>
            <a:off x="1037058" y="5243973"/>
            <a:ext cx="1080000" cy="817499"/>
          </a:xfrm>
          <a:prstGeom prst="accentCallout1">
            <a:avLst>
              <a:gd name="adj1" fmla="val 18750"/>
              <a:gd name="adj2" fmla="val -8333"/>
              <a:gd name="adj3" fmla="val 285577"/>
              <a:gd name="adj4" fmla="val -76938"/>
            </a:avLst>
          </a:prstGeom>
          <a:solidFill>
            <a:srgbClr val="EE7F0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Touch-Display mit Joystick und </a:t>
            </a:r>
            <a:r>
              <a:rPr lang="de-DE" sz="1000" dirty="0" err="1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NotAus</a:t>
            </a:r>
            <a:endParaRPr lang="de-DE" sz="1000" dirty="0">
              <a:solidFill>
                <a:schemeClr val="bg1"/>
              </a:solidFill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AB4F11E6-D23B-1BF5-C895-CB955EF755F9}"/>
              </a:ext>
            </a:extLst>
          </p:cNvPr>
          <p:cNvCxnSpPr>
            <a:cxnSpLocks/>
          </p:cNvCxnSpPr>
          <p:nvPr/>
        </p:nvCxnSpPr>
        <p:spPr>
          <a:xfrm flipH="1">
            <a:off x="8223280" y="5722687"/>
            <a:ext cx="2446907" cy="0"/>
          </a:xfrm>
          <a:prstGeom prst="straightConnector1">
            <a:avLst/>
          </a:prstGeom>
          <a:ln w="38100" cap="flat"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CF9230C2-F50D-5281-57AC-CB7CB341F9BC}"/>
              </a:ext>
            </a:extLst>
          </p:cNvPr>
          <p:cNvCxnSpPr>
            <a:cxnSpLocks/>
          </p:cNvCxnSpPr>
          <p:nvPr/>
        </p:nvCxnSpPr>
        <p:spPr>
          <a:xfrm>
            <a:off x="2019277" y="1798735"/>
            <a:ext cx="2626202" cy="944465"/>
          </a:xfrm>
          <a:prstGeom prst="straightConnector1">
            <a:avLst/>
          </a:prstGeom>
          <a:ln w="38100" cap="flat"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BCC3FC44-43EE-06C7-708B-E3B76E734E45}"/>
              </a:ext>
            </a:extLst>
          </p:cNvPr>
          <p:cNvCxnSpPr>
            <a:cxnSpLocks/>
          </p:cNvCxnSpPr>
          <p:nvPr/>
        </p:nvCxnSpPr>
        <p:spPr>
          <a:xfrm flipV="1">
            <a:off x="2019277" y="5722687"/>
            <a:ext cx="2503737" cy="254388"/>
          </a:xfrm>
          <a:prstGeom prst="straightConnector1">
            <a:avLst/>
          </a:prstGeom>
          <a:ln w="38100" cap="flat"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Legende: mit Linie mit Akzentuierungsbalken 5">
            <a:extLst>
              <a:ext uri="{FF2B5EF4-FFF2-40B4-BE49-F238E27FC236}">
                <a16:creationId xmlns:a16="http://schemas.microsoft.com/office/drawing/2014/main" id="{2DFFA3B8-3292-D180-5599-5FC463398034}"/>
              </a:ext>
            </a:extLst>
          </p:cNvPr>
          <p:cNvSpPr/>
          <p:nvPr/>
        </p:nvSpPr>
        <p:spPr>
          <a:xfrm>
            <a:off x="1037057" y="3455995"/>
            <a:ext cx="1080000" cy="438369"/>
          </a:xfrm>
          <a:prstGeom prst="accentCallout1">
            <a:avLst>
              <a:gd name="adj1" fmla="val 18750"/>
              <a:gd name="adj2" fmla="val -8333"/>
              <a:gd name="adj3" fmla="val 285577"/>
              <a:gd name="adj4" fmla="val -76938"/>
            </a:avLst>
          </a:prstGeom>
          <a:solidFill>
            <a:srgbClr val="EE7F0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Netzteil 24V</a:t>
            </a: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A5348C06-5A88-8D37-BAED-58D15CB6F296}"/>
              </a:ext>
            </a:extLst>
          </p:cNvPr>
          <p:cNvCxnSpPr>
            <a:cxnSpLocks/>
          </p:cNvCxnSpPr>
          <p:nvPr/>
        </p:nvCxnSpPr>
        <p:spPr>
          <a:xfrm>
            <a:off x="2019277" y="3790821"/>
            <a:ext cx="2903787" cy="884245"/>
          </a:xfrm>
          <a:prstGeom prst="straightConnector1">
            <a:avLst/>
          </a:prstGeom>
          <a:ln w="38100" cap="flat"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Legende: mit Linie mit Akzentuierungsbalken 9">
            <a:extLst>
              <a:ext uri="{FF2B5EF4-FFF2-40B4-BE49-F238E27FC236}">
                <a16:creationId xmlns:a16="http://schemas.microsoft.com/office/drawing/2014/main" id="{649F8306-40FC-DD6F-8448-DC54B957FCA7}"/>
              </a:ext>
            </a:extLst>
          </p:cNvPr>
          <p:cNvSpPr/>
          <p:nvPr/>
        </p:nvSpPr>
        <p:spPr>
          <a:xfrm>
            <a:off x="10303523" y="5243973"/>
            <a:ext cx="1080000" cy="817499"/>
          </a:xfrm>
          <a:prstGeom prst="accentCallout1">
            <a:avLst>
              <a:gd name="adj1" fmla="val 18750"/>
              <a:gd name="adj2" fmla="val -8333"/>
              <a:gd name="adj3" fmla="val 285577"/>
              <a:gd name="adj4" fmla="val -76938"/>
            </a:avLst>
          </a:prstGeom>
          <a:solidFill>
            <a:srgbClr val="EE7F0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Integrierter Linux-Rechner mit Steuerungs-</a:t>
            </a:r>
            <a:b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000" dirty="0" err="1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software</a:t>
            </a:r>
            <a:endParaRPr lang="de-DE" sz="1000" dirty="0">
              <a:solidFill>
                <a:schemeClr val="bg1"/>
              </a:solidFill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sp>
        <p:nvSpPr>
          <p:cNvPr id="18" name="Legende: mit Linie mit Akzentuierungsbalken 17">
            <a:extLst>
              <a:ext uri="{FF2B5EF4-FFF2-40B4-BE49-F238E27FC236}">
                <a16:creationId xmlns:a16="http://schemas.microsoft.com/office/drawing/2014/main" id="{6F28F373-0C2A-E71C-C870-1E7BA7ABF994}"/>
              </a:ext>
            </a:extLst>
          </p:cNvPr>
          <p:cNvSpPr/>
          <p:nvPr/>
        </p:nvSpPr>
        <p:spPr>
          <a:xfrm>
            <a:off x="10303523" y="1610866"/>
            <a:ext cx="1080000" cy="817499"/>
          </a:xfrm>
          <a:prstGeom prst="accentCallout1">
            <a:avLst>
              <a:gd name="adj1" fmla="val 18750"/>
              <a:gd name="adj2" fmla="val -8333"/>
              <a:gd name="adj3" fmla="val 285577"/>
              <a:gd name="adj4" fmla="val -76938"/>
            </a:avLst>
          </a:prstGeom>
          <a:solidFill>
            <a:srgbClr val="EE7F0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Integrierte </a:t>
            </a:r>
            <a:b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Elektronik-</a:t>
            </a:r>
            <a:b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1000" dirty="0" err="1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module</a:t>
            </a:r>
            <a:endParaRPr lang="de-DE" sz="1000" dirty="0">
              <a:solidFill>
                <a:schemeClr val="bg1"/>
              </a:solidFill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787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34ED34C2-45AB-F71B-E769-4E7583E8BB3E}"/>
              </a:ext>
            </a:extLst>
          </p:cNvPr>
          <p:cNvSpPr txBox="1">
            <a:spLocks/>
          </p:cNvSpPr>
          <p:nvPr/>
        </p:nvSpPr>
        <p:spPr>
          <a:xfrm>
            <a:off x="858938" y="677430"/>
            <a:ext cx="8820472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Auspacken und Einstecken der Kabel</a:t>
            </a:r>
            <a:endParaRPr lang="en-US" sz="3600" b="1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5CA1C2AE-5DDA-F97E-A5B4-9C4D121894D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946206" y="2989587"/>
            <a:ext cx="1955665" cy="1862137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 w="15875">
            <a:solidFill>
              <a:srgbClr val="ED7D31"/>
            </a:solidFill>
          </a:ln>
          <a:effectLst/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140FD373-47E4-2780-6A8D-3E4D0B57F323}"/>
              </a:ext>
            </a:extLst>
          </p:cNvPr>
          <p:cNvPicPr/>
          <p:nvPr/>
        </p:nvPicPr>
        <p:blipFill rotWithShape="1">
          <a:blip r:embed="rId3"/>
          <a:srcRect t="16487" b="13591"/>
          <a:stretch/>
        </p:blipFill>
        <p:spPr bwMode="auto">
          <a:xfrm>
            <a:off x="947738" y="1769992"/>
            <a:ext cx="1951832" cy="1039546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 w="15875">
            <a:solidFill>
              <a:srgbClr val="ED7D31"/>
            </a:solidFill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1CE63DC1-4C94-9EE9-A435-98E4FBA6AFB5}"/>
              </a:ext>
            </a:extLst>
          </p:cNvPr>
          <p:cNvPicPr/>
          <p:nvPr/>
        </p:nvPicPr>
        <p:blipFill rotWithShape="1">
          <a:blip r:embed="rId4"/>
          <a:srcRect t="12368" b="15880"/>
          <a:stretch/>
        </p:blipFill>
        <p:spPr bwMode="auto">
          <a:xfrm>
            <a:off x="946206" y="5031772"/>
            <a:ext cx="1953365" cy="1054112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 w="15875">
            <a:solidFill>
              <a:srgbClr val="ED7D31"/>
            </a:solidFill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62926123-E76C-A0F5-60B1-29A4F34BB0FA}"/>
              </a:ext>
            </a:extLst>
          </p:cNvPr>
          <p:cNvPicPr/>
          <p:nvPr/>
        </p:nvPicPr>
        <p:blipFill rotWithShape="1">
          <a:blip r:embed="rId5"/>
          <a:srcRect t="7738" b="16545"/>
          <a:stretch/>
        </p:blipFill>
        <p:spPr>
          <a:xfrm>
            <a:off x="5419851" y="2912440"/>
            <a:ext cx="1619885" cy="996720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 w="15875">
            <a:solidFill>
              <a:srgbClr val="ED7D31"/>
            </a:solidFill>
          </a:ln>
          <a:effectLst/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80BF912-84D1-0E04-5580-A0BEE351F8E2}"/>
              </a:ext>
            </a:extLst>
          </p:cNvPr>
          <p:cNvPicPr/>
          <p:nvPr/>
        </p:nvPicPr>
        <p:blipFill rotWithShape="1">
          <a:blip r:embed="rId6"/>
          <a:srcRect b="14740"/>
          <a:stretch/>
        </p:blipFill>
        <p:spPr>
          <a:xfrm>
            <a:off x="5419852" y="1769992"/>
            <a:ext cx="1619885" cy="996720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 w="15875">
            <a:solidFill>
              <a:srgbClr val="ED7D31"/>
            </a:solidFill>
          </a:ln>
          <a:effectLst/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DD9A863D-C845-B97E-6DFE-B5616650BFC6}"/>
              </a:ext>
            </a:extLst>
          </p:cNvPr>
          <p:cNvPicPr/>
          <p:nvPr/>
        </p:nvPicPr>
        <p:blipFill rotWithShape="1">
          <a:blip r:embed="rId7"/>
          <a:srcRect t="9144" b="15064"/>
          <a:stretch/>
        </p:blipFill>
        <p:spPr>
          <a:xfrm>
            <a:off x="5419851" y="4028924"/>
            <a:ext cx="1619885" cy="996721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 w="15875">
            <a:solidFill>
              <a:srgbClr val="ED7D31"/>
            </a:solidFill>
          </a:ln>
          <a:effectLst/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8032FC42-6A61-8928-267F-B9C0B96D4432}"/>
              </a:ext>
            </a:extLst>
          </p:cNvPr>
          <p:cNvPicPr/>
          <p:nvPr/>
        </p:nvPicPr>
        <p:blipFill rotWithShape="1">
          <a:blip r:embed="rId8"/>
          <a:srcRect t="9371" b="18330"/>
          <a:stretch/>
        </p:blipFill>
        <p:spPr>
          <a:xfrm>
            <a:off x="5419851" y="5149780"/>
            <a:ext cx="1619885" cy="936104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 w="15875">
            <a:solidFill>
              <a:srgbClr val="ED7D31"/>
            </a:solidFill>
          </a:ln>
          <a:effectLst/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C6C2F295-4A8E-AAC2-0BF6-DADD56B3327E}"/>
              </a:ext>
            </a:extLst>
          </p:cNvPr>
          <p:cNvSpPr txBox="1"/>
          <p:nvPr/>
        </p:nvSpPr>
        <p:spPr>
          <a:xfrm>
            <a:off x="2899571" y="1966600"/>
            <a:ext cx="1911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Motorstecker für </a:t>
            </a:r>
            <a:br>
              <a:rPr lang="de-DE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Achsen 1 bis 5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74D7C42E-6969-C645-6C42-C629D104CB8D}"/>
              </a:ext>
            </a:extLst>
          </p:cNvPr>
          <p:cNvSpPr txBox="1"/>
          <p:nvPr/>
        </p:nvSpPr>
        <p:spPr>
          <a:xfrm>
            <a:off x="2899570" y="3604275"/>
            <a:ext cx="1911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Encoderstecker</a:t>
            </a:r>
            <a:r>
              <a:rPr lang="de-DE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Teil 1 und Teil 2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FBBFEE00-5C92-96B0-4047-42B3BB321951}"/>
              </a:ext>
            </a:extLst>
          </p:cNvPr>
          <p:cNvSpPr txBox="1"/>
          <p:nvPr/>
        </p:nvSpPr>
        <p:spPr>
          <a:xfrm>
            <a:off x="2899570" y="5374162"/>
            <a:ext cx="1911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Referenzschalter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ED1C46B1-93CF-6B67-8004-A90EA4FFAFB2}"/>
              </a:ext>
            </a:extLst>
          </p:cNvPr>
          <p:cNvSpPr txBox="1"/>
          <p:nvPr/>
        </p:nvSpPr>
        <p:spPr>
          <a:xfrm>
            <a:off x="7039736" y="2010896"/>
            <a:ext cx="1911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CAN-Adapter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83B5ABDE-C6DB-22B6-D7EC-687C81773E33}"/>
              </a:ext>
            </a:extLst>
          </p:cNvPr>
          <p:cNvSpPr txBox="1"/>
          <p:nvPr/>
        </p:nvSpPr>
        <p:spPr>
          <a:xfrm>
            <a:off x="7039735" y="3087634"/>
            <a:ext cx="23818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24V Stromversorgung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0681F9C0-A8E5-9CCE-8DFB-183386DE108F}"/>
              </a:ext>
            </a:extLst>
          </p:cNvPr>
          <p:cNvSpPr txBox="1"/>
          <p:nvPr/>
        </p:nvSpPr>
        <p:spPr>
          <a:xfrm>
            <a:off x="7039735" y="4220278"/>
            <a:ext cx="1911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NotAus</a:t>
            </a:r>
            <a:r>
              <a:rPr lang="de-DE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-Schalter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C186BF47-A058-CAB8-33A4-A4AB198537DA}"/>
              </a:ext>
            </a:extLst>
          </p:cNvPr>
          <p:cNvSpPr txBox="1"/>
          <p:nvPr/>
        </p:nvSpPr>
        <p:spPr>
          <a:xfrm>
            <a:off x="7045519" y="5191715"/>
            <a:ext cx="19533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Brücke der Motor-Stromversorgung</a:t>
            </a:r>
          </a:p>
        </p:txBody>
      </p:sp>
    </p:spTree>
    <p:extLst>
      <p:ext uri="{BB962C8B-B14F-4D97-AF65-F5344CB8AC3E}">
        <p14:creationId xmlns:p14="http://schemas.microsoft.com/office/powerpoint/2010/main" val="4274276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18E7290-1A8D-4490-84CC-A658633477E8}"/>
              </a:ext>
            </a:extLst>
          </p:cNvPr>
          <p:cNvSpPr txBox="1">
            <a:spLocks/>
          </p:cNvSpPr>
          <p:nvPr/>
        </p:nvSpPr>
        <p:spPr>
          <a:xfrm>
            <a:off x="816823" y="677430"/>
            <a:ext cx="11266320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Die igus</a:t>
            </a:r>
            <a:r>
              <a:rPr lang="de-DE" sz="2200" baseline="30000" dirty="0"/>
              <a:t>®</a:t>
            </a:r>
            <a:r>
              <a:rPr lang="de-DE" dirty="0"/>
              <a:t> Robot Control - Programmieroberfläche</a:t>
            </a:r>
            <a:endParaRPr lang="en-US" sz="3600" b="1" dirty="0"/>
          </a:p>
        </p:txBody>
      </p:sp>
      <p:pic>
        <p:nvPicPr>
          <p:cNvPr id="2" name="Grafik 1" descr="Ein Bild, das Text, Haushaltsgerät enthält.&#10;&#10;Automatisch generierte Beschreibung">
            <a:extLst>
              <a:ext uri="{FF2B5EF4-FFF2-40B4-BE49-F238E27FC236}">
                <a16:creationId xmlns:a16="http://schemas.microsoft.com/office/drawing/2014/main" id="{1523B562-81F0-5995-9D52-C22706D4AE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881" y="1986244"/>
            <a:ext cx="6898141" cy="4194326"/>
          </a:xfrm>
          <a:prstGeom prst="rect">
            <a:avLst/>
          </a:prstGeom>
          <a:ln>
            <a:solidFill>
              <a:srgbClr val="FFA500"/>
            </a:solidFill>
          </a:ln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C1F8AAB8-D40F-48C3-D2A2-F0FF21F893BA}"/>
              </a:ext>
            </a:extLst>
          </p:cNvPr>
          <p:cNvSpPr/>
          <p:nvPr/>
        </p:nvSpPr>
        <p:spPr>
          <a:xfrm>
            <a:off x="3682594" y="2090579"/>
            <a:ext cx="883014" cy="378435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5B80409D-6D0B-7995-9FD0-4785CA869C8A}"/>
              </a:ext>
            </a:extLst>
          </p:cNvPr>
          <p:cNvSpPr txBox="1"/>
          <p:nvPr/>
        </p:nvSpPr>
        <p:spPr>
          <a:xfrm>
            <a:off x="1082076" y="3080595"/>
            <a:ext cx="1542946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Zustand und Kinematik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FBE94AF0-0820-6D5C-9ABB-9B1FA79B8FD4}"/>
              </a:ext>
            </a:extLst>
          </p:cNvPr>
          <p:cNvSpPr txBox="1"/>
          <p:nvPr/>
        </p:nvSpPr>
        <p:spPr>
          <a:xfrm>
            <a:off x="6387334" y="1491047"/>
            <a:ext cx="934419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Programm-</a:t>
            </a:r>
            <a:b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100" dirty="0" err="1">
                <a:latin typeface="Arial" panose="020B0604020202020204" pitchFamily="34" charset="0"/>
                <a:cs typeface="Arial" panose="020B0604020202020204" pitchFamily="34" charset="0"/>
              </a:rPr>
              <a:t>auswahl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737DA973-4B56-0DC7-D971-B3909C8065A7}"/>
              </a:ext>
            </a:extLst>
          </p:cNvPr>
          <p:cNvSpPr txBox="1"/>
          <p:nvPr/>
        </p:nvSpPr>
        <p:spPr>
          <a:xfrm>
            <a:off x="4870558" y="1474489"/>
            <a:ext cx="976860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Programm </a:t>
            </a:r>
            <a:b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abspielen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E111B55A-FEEB-C2A5-BBC7-B5B77434135C}"/>
              </a:ext>
            </a:extLst>
          </p:cNvPr>
          <p:cNvSpPr txBox="1"/>
          <p:nvPr/>
        </p:nvSpPr>
        <p:spPr>
          <a:xfrm>
            <a:off x="3482653" y="1517644"/>
            <a:ext cx="1282896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Geschwindigkeit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14D56F85-9DDD-2A5F-C755-EDA384349121}"/>
              </a:ext>
            </a:extLst>
          </p:cNvPr>
          <p:cNvSpPr txBox="1"/>
          <p:nvPr/>
        </p:nvSpPr>
        <p:spPr>
          <a:xfrm>
            <a:off x="1107748" y="3977790"/>
            <a:ext cx="1408660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de-DE" sz="1100" dirty="0" err="1">
                <a:latin typeface="Arial" panose="020B0604020202020204" pitchFamily="34" charset="0"/>
                <a:cs typeface="Arial" panose="020B0604020202020204" pitchFamily="34" charset="0"/>
              </a:rPr>
              <a:t>Referenzierung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99AC425D-57F3-EF22-88D6-FC0580E7AA44}"/>
              </a:ext>
            </a:extLst>
          </p:cNvPr>
          <p:cNvSpPr txBox="1"/>
          <p:nvPr/>
        </p:nvSpPr>
        <p:spPr>
          <a:xfrm>
            <a:off x="1345226" y="5845100"/>
            <a:ext cx="1016645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de-DE"/>
            </a:defPPr>
            <a:lvl1pPr algn="ctr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z="1100" dirty="0"/>
              <a:t>Achsenwerte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93A0B6E8-1A62-9057-FF4C-E635B8E9DD76}"/>
              </a:ext>
            </a:extLst>
          </p:cNvPr>
          <p:cNvSpPr/>
          <p:nvPr/>
        </p:nvSpPr>
        <p:spPr>
          <a:xfrm>
            <a:off x="4865394" y="2090579"/>
            <a:ext cx="1073444" cy="378434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CEFC4504-FE85-DF7B-228E-40B0B900538A}"/>
              </a:ext>
            </a:extLst>
          </p:cNvPr>
          <p:cNvSpPr/>
          <p:nvPr/>
        </p:nvSpPr>
        <p:spPr>
          <a:xfrm>
            <a:off x="6507887" y="2066434"/>
            <a:ext cx="723232" cy="378434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78A70479-239F-3EB2-B154-3934776F416D}"/>
              </a:ext>
            </a:extLst>
          </p:cNvPr>
          <p:cNvSpPr/>
          <p:nvPr/>
        </p:nvSpPr>
        <p:spPr>
          <a:xfrm>
            <a:off x="2657843" y="2475164"/>
            <a:ext cx="724966" cy="1236682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5AF85F58-45DC-728A-B044-A88893CC2DBD}"/>
              </a:ext>
            </a:extLst>
          </p:cNvPr>
          <p:cNvSpPr/>
          <p:nvPr/>
        </p:nvSpPr>
        <p:spPr>
          <a:xfrm>
            <a:off x="2635267" y="3942857"/>
            <a:ext cx="724966" cy="296543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4AA2E258-EF5C-1ED1-B5FA-23FAC2728DD8}"/>
              </a:ext>
            </a:extLst>
          </p:cNvPr>
          <p:cNvSpPr/>
          <p:nvPr/>
        </p:nvSpPr>
        <p:spPr>
          <a:xfrm>
            <a:off x="2625022" y="5667279"/>
            <a:ext cx="2733966" cy="611137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0113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11FCFB3-335C-1692-B225-E09E3D159B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448" y="2089882"/>
            <a:ext cx="8024602" cy="421768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18E7290-1A8D-4490-84CC-A658633477E8}"/>
              </a:ext>
            </a:extLst>
          </p:cNvPr>
          <p:cNvSpPr txBox="1">
            <a:spLocks/>
          </p:cNvSpPr>
          <p:nvPr/>
        </p:nvSpPr>
        <p:spPr>
          <a:xfrm>
            <a:off x="816823" y="677430"/>
            <a:ext cx="11266320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Die igus</a:t>
            </a:r>
            <a:r>
              <a:rPr lang="de-DE" sz="2200" baseline="30000" dirty="0"/>
              <a:t>®</a:t>
            </a:r>
            <a:r>
              <a:rPr lang="de-DE" dirty="0"/>
              <a:t> Robot Control - Programmieroberfläche</a:t>
            </a:r>
            <a:endParaRPr lang="en-US" sz="3600" b="1" dirty="0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C1F8AAB8-D40F-48C3-D2A2-F0FF21F893BA}"/>
              </a:ext>
            </a:extLst>
          </p:cNvPr>
          <p:cNvSpPr/>
          <p:nvPr/>
        </p:nvSpPr>
        <p:spPr>
          <a:xfrm>
            <a:off x="3676650" y="2357279"/>
            <a:ext cx="1193908" cy="378435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5B80409D-6D0B-7995-9FD0-4785CA869C8A}"/>
              </a:ext>
            </a:extLst>
          </p:cNvPr>
          <p:cNvSpPr txBox="1"/>
          <p:nvPr/>
        </p:nvSpPr>
        <p:spPr>
          <a:xfrm>
            <a:off x="429703" y="3201512"/>
            <a:ext cx="1542946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Verbindungsstatus und Zustand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FBE94AF0-0820-6D5C-9ABB-9B1FA79B8FD4}"/>
              </a:ext>
            </a:extLst>
          </p:cNvPr>
          <p:cNvSpPr txBox="1"/>
          <p:nvPr/>
        </p:nvSpPr>
        <p:spPr>
          <a:xfrm>
            <a:off x="6387334" y="1643447"/>
            <a:ext cx="934419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Programm-</a:t>
            </a:r>
            <a:b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100" dirty="0" err="1">
                <a:latin typeface="Arial" panose="020B0604020202020204" pitchFamily="34" charset="0"/>
                <a:cs typeface="Arial" panose="020B0604020202020204" pitchFamily="34" charset="0"/>
              </a:rPr>
              <a:t>auswahl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737DA973-4B56-0DC7-D971-B3909C8065A7}"/>
              </a:ext>
            </a:extLst>
          </p:cNvPr>
          <p:cNvSpPr txBox="1"/>
          <p:nvPr/>
        </p:nvSpPr>
        <p:spPr>
          <a:xfrm>
            <a:off x="4870558" y="1626889"/>
            <a:ext cx="976860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Programm </a:t>
            </a:r>
            <a:b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abspielen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E111B55A-FEEB-C2A5-BBC7-B5B77434135C}"/>
              </a:ext>
            </a:extLst>
          </p:cNvPr>
          <p:cNvSpPr txBox="1"/>
          <p:nvPr/>
        </p:nvSpPr>
        <p:spPr>
          <a:xfrm>
            <a:off x="3482653" y="1670044"/>
            <a:ext cx="1282896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Geschwindigkeit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14D56F85-9DDD-2A5F-C755-EDA384349121}"/>
              </a:ext>
            </a:extLst>
          </p:cNvPr>
          <p:cNvSpPr txBox="1"/>
          <p:nvPr/>
        </p:nvSpPr>
        <p:spPr>
          <a:xfrm>
            <a:off x="509189" y="4244490"/>
            <a:ext cx="1408660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de-DE" sz="1100" dirty="0" err="1">
                <a:latin typeface="Arial" panose="020B0604020202020204" pitchFamily="34" charset="0"/>
                <a:cs typeface="Arial" panose="020B0604020202020204" pitchFamily="34" charset="0"/>
              </a:rPr>
              <a:t>Referenzierung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93A0B6E8-1A62-9057-FF4C-E635B8E9DD76}"/>
              </a:ext>
            </a:extLst>
          </p:cNvPr>
          <p:cNvSpPr/>
          <p:nvPr/>
        </p:nvSpPr>
        <p:spPr>
          <a:xfrm>
            <a:off x="5575300" y="2357279"/>
            <a:ext cx="1650134" cy="378434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CEFC4504-FE85-DF7B-228E-40B0B900538A}"/>
              </a:ext>
            </a:extLst>
          </p:cNvPr>
          <p:cNvSpPr/>
          <p:nvPr/>
        </p:nvSpPr>
        <p:spPr>
          <a:xfrm>
            <a:off x="8152536" y="2333134"/>
            <a:ext cx="972413" cy="378434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78A70479-239F-3EB2-B154-3934776F416D}"/>
              </a:ext>
            </a:extLst>
          </p:cNvPr>
          <p:cNvSpPr/>
          <p:nvPr/>
        </p:nvSpPr>
        <p:spPr>
          <a:xfrm>
            <a:off x="2027448" y="2893760"/>
            <a:ext cx="997692" cy="1781283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5AF85F58-45DC-728A-B044-A88893CC2DBD}"/>
              </a:ext>
            </a:extLst>
          </p:cNvPr>
          <p:cNvSpPr/>
          <p:nvPr/>
        </p:nvSpPr>
        <p:spPr>
          <a:xfrm>
            <a:off x="2027448" y="4869426"/>
            <a:ext cx="997692" cy="296543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4AA2E258-EF5C-1ED1-B5FA-23FAC2728DD8}"/>
              </a:ext>
            </a:extLst>
          </p:cNvPr>
          <p:cNvSpPr/>
          <p:nvPr/>
        </p:nvSpPr>
        <p:spPr>
          <a:xfrm>
            <a:off x="1993250" y="5227320"/>
            <a:ext cx="4186570" cy="769620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89F5174F-5754-2014-9A49-711237F049B9}"/>
              </a:ext>
            </a:extLst>
          </p:cNvPr>
          <p:cNvCxnSpPr>
            <a:cxnSpLocks/>
          </p:cNvCxnSpPr>
          <p:nvPr/>
        </p:nvCxnSpPr>
        <p:spPr>
          <a:xfrm flipV="1">
            <a:off x="4526280" y="2771431"/>
            <a:ext cx="647700" cy="2097995"/>
          </a:xfrm>
          <a:prstGeom prst="line">
            <a:avLst/>
          </a:prstGeom>
          <a:ln w="44450">
            <a:solidFill>
              <a:schemeClr val="tx1"/>
            </a:solidFill>
            <a:headEnd type="triangle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489995E1-1403-20D3-DA22-F9DD7446DA33}"/>
              </a:ext>
            </a:extLst>
          </p:cNvPr>
          <p:cNvCxnSpPr>
            <a:cxnSpLocks/>
          </p:cNvCxnSpPr>
          <p:nvPr/>
        </p:nvCxnSpPr>
        <p:spPr>
          <a:xfrm flipH="1" flipV="1">
            <a:off x="5183504" y="2771431"/>
            <a:ext cx="1501140" cy="2575987"/>
          </a:xfrm>
          <a:prstGeom prst="line">
            <a:avLst/>
          </a:prstGeom>
          <a:ln w="44450">
            <a:solidFill>
              <a:schemeClr val="tx1"/>
            </a:solidFill>
            <a:headEnd type="triangle" w="med" len="me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>
            <a:extLst>
              <a:ext uri="{FF2B5EF4-FFF2-40B4-BE49-F238E27FC236}">
                <a16:creationId xmlns:a16="http://schemas.microsoft.com/office/drawing/2014/main" id="{57460E0E-BCF0-8CF6-7404-0FE4B2B641D5}"/>
              </a:ext>
            </a:extLst>
          </p:cNvPr>
          <p:cNvSpPr txBox="1"/>
          <p:nvPr/>
        </p:nvSpPr>
        <p:spPr>
          <a:xfrm>
            <a:off x="6289419" y="5347418"/>
            <a:ext cx="1318424" cy="60016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de-DE"/>
            </a:defPPr>
            <a:lvl1pPr algn="ctr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z="1100" dirty="0"/>
              <a:t>Achsenwerte </a:t>
            </a:r>
          </a:p>
          <a:p>
            <a:r>
              <a:rPr lang="de-DE" sz="1100" dirty="0"/>
              <a:t>Basiswerte </a:t>
            </a:r>
          </a:p>
          <a:p>
            <a:r>
              <a:rPr lang="de-DE" sz="1100" dirty="0"/>
              <a:t>Werkezugwerte</a:t>
            </a:r>
          </a:p>
        </p:txBody>
      </p:sp>
    </p:spTree>
    <p:extLst>
      <p:ext uri="{BB962C8B-B14F-4D97-AF65-F5344CB8AC3E}">
        <p14:creationId xmlns:p14="http://schemas.microsoft.com/office/powerpoint/2010/main" val="1576267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613</Words>
  <Application>Microsoft Office PowerPoint</Application>
  <PresentationFormat>Breitbild</PresentationFormat>
  <Paragraphs>124</Paragraphs>
  <Slides>15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Marta Wojtylo</dc:creator>
  <cp:lastModifiedBy>Marta Wojtylo</cp:lastModifiedBy>
  <cp:revision>18</cp:revision>
  <dcterms:created xsi:type="dcterms:W3CDTF">2022-08-11T14:49:13Z</dcterms:created>
  <dcterms:modified xsi:type="dcterms:W3CDTF">2022-08-12T11:54:37Z</dcterms:modified>
</cp:coreProperties>
</file>